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121"/>
  </p:notesMasterIdLst>
  <p:sldIdLst>
    <p:sldId id="256" r:id="rId3"/>
    <p:sldId id="257" r:id="rId4"/>
    <p:sldId id="327" r:id="rId5"/>
    <p:sldId id="328" r:id="rId6"/>
    <p:sldId id="361" r:id="rId7"/>
    <p:sldId id="393" r:id="rId8"/>
    <p:sldId id="394" r:id="rId9"/>
    <p:sldId id="395" r:id="rId10"/>
    <p:sldId id="380" r:id="rId11"/>
    <p:sldId id="382" r:id="rId12"/>
    <p:sldId id="385" r:id="rId13"/>
    <p:sldId id="367" r:id="rId14"/>
    <p:sldId id="368" r:id="rId15"/>
    <p:sldId id="387" r:id="rId16"/>
    <p:sldId id="388" r:id="rId17"/>
    <p:sldId id="392" r:id="rId18"/>
    <p:sldId id="390" r:id="rId19"/>
    <p:sldId id="333" r:id="rId20"/>
    <p:sldId id="271" r:id="rId21"/>
    <p:sldId id="270" r:id="rId22"/>
    <p:sldId id="261" r:id="rId23"/>
    <p:sldId id="274" r:id="rId24"/>
    <p:sldId id="339" r:id="rId25"/>
    <p:sldId id="340" r:id="rId26"/>
    <p:sldId id="342" r:id="rId27"/>
    <p:sldId id="286" r:id="rId28"/>
    <p:sldId id="272" r:id="rId29"/>
    <p:sldId id="263" r:id="rId30"/>
    <p:sldId id="349" r:id="rId31"/>
    <p:sldId id="273" r:id="rId32"/>
    <p:sldId id="350" r:id="rId33"/>
    <p:sldId id="275" r:id="rId34"/>
    <p:sldId id="344" r:id="rId35"/>
    <p:sldId id="276" r:id="rId36"/>
    <p:sldId id="351" r:id="rId37"/>
    <p:sldId id="332" r:id="rId38"/>
    <p:sldId id="300" r:id="rId39"/>
    <p:sldId id="301" r:id="rId40"/>
    <p:sldId id="302" r:id="rId41"/>
    <p:sldId id="467" r:id="rId42"/>
    <p:sldId id="304" r:id="rId43"/>
    <p:sldId id="305" r:id="rId44"/>
    <p:sldId id="287" r:id="rId45"/>
    <p:sldId id="299" r:id="rId46"/>
    <p:sldId id="277" r:id="rId47"/>
    <p:sldId id="459" r:id="rId48"/>
    <p:sldId id="347" r:id="rId49"/>
    <p:sldId id="335" r:id="rId50"/>
    <p:sldId id="278" r:id="rId51"/>
    <p:sldId id="397" r:id="rId52"/>
    <p:sldId id="398" r:id="rId53"/>
    <p:sldId id="399" r:id="rId54"/>
    <p:sldId id="464" r:id="rId55"/>
    <p:sldId id="466" r:id="rId56"/>
    <p:sldId id="465" r:id="rId57"/>
    <p:sldId id="400" r:id="rId58"/>
    <p:sldId id="401" r:id="rId59"/>
    <p:sldId id="460" r:id="rId60"/>
    <p:sldId id="461" r:id="rId61"/>
    <p:sldId id="462" r:id="rId62"/>
    <p:sldId id="402" r:id="rId63"/>
    <p:sldId id="403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415" r:id="rId76"/>
    <p:sldId id="463" r:id="rId77"/>
    <p:sldId id="416" r:id="rId78"/>
    <p:sldId id="417" r:id="rId79"/>
    <p:sldId id="418" r:id="rId80"/>
    <p:sldId id="419" r:id="rId81"/>
    <p:sldId id="420" r:id="rId82"/>
    <p:sldId id="421" r:id="rId83"/>
    <p:sldId id="422" r:id="rId84"/>
    <p:sldId id="423" r:id="rId85"/>
    <p:sldId id="424" r:id="rId86"/>
    <p:sldId id="425" r:id="rId87"/>
    <p:sldId id="426" r:id="rId88"/>
    <p:sldId id="427" r:id="rId89"/>
    <p:sldId id="428" r:id="rId90"/>
    <p:sldId id="429" r:id="rId91"/>
    <p:sldId id="430" r:id="rId92"/>
    <p:sldId id="431" r:id="rId93"/>
    <p:sldId id="432" r:id="rId94"/>
    <p:sldId id="433" r:id="rId95"/>
    <p:sldId id="434" r:id="rId96"/>
    <p:sldId id="435" r:id="rId97"/>
    <p:sldId id="436" r:id="rId98"/>
    <p:sldId id="437" r:id="rId99"/>
    <p:sldId id="438" r:id="rId100"/>
    <p:sldId id="439" r:id="rId101"/>
    <p:sldId id="440" r:id="rId102"/>
    <p:sldId id="441" r:id="rId103"/>
    <p:sldId id="442" r:id="rId104"/>
    <p:sldId id="443" r:id="rId105"/>
    <p:sldId id="444" r:id="rId106"/>
    <p:sldId id="445" r:id="rId107"/>
    <p:sldId id="446" r:id="rId108"/>
    <p:sldId id="447" r:id="rId109"/>
    <p:sldId id="448" r:id="rId110"/>
    <p:sldId id="449" r:id="rId111"/>
    <p:sldId id="450" r:id="rId112"/>
    <p:sldId id="451" r:id="rId113"/>
    <p:sldId id="452" r:id="rId114"/>
    <p:sldId id="453" r:id="rId115"/>
    <p:sldId id="454" r:id="rId116"/>
    <p:sldId id="455" r:id="rId117"/>
    <p:sldId id="456" r:id="rId118"/>
    <p:sldId id="457" r:id="rId119"/>
    <p:sldId id="458" r:id="rId120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3"/>
    <p:restoredTop sz="75135" autoAdjust="0"/>
  </p:normalViewPr>
  <p:slideViewPr>
    <p:cSldViewPr snapToGrid="0" snapToObjects="1">
      <p:cViewPr varScale="1">
        <p:scale>
          <a:sx n="68" d="100"/>
          <a:sy n="68" d="100"/>
        </p:scale>
        <p:origin x="1552" y="208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9/11/18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990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2047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faceting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980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4022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3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2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92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50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r>
              <a:rPr lang="en-US" dirty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8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4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6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0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from Prof. Nolan’s </a:t>
            </a:r>
            <a:r>
              <a:rPr lang="en-US" dirty="0" err="1"/>
              <a:t>statlab</a:t>
            </a:r>
            <a:r>
              <a:rPr lang="en-US" dirty="0"/>
              <a:t> project that provides many examples and case studies in statistics.</a:t>
            </a:r>
          </a:p>
          <a:p>
            <a:endParaRPr lang="en-US" dirty="0"/>
          </a:p>
          <a:p>
            <a:r>
              <a:rPr lang="en-US" dirty="0"/>
              <a:t>Q: is it a simple random sample?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7228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6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NOT a longitudinal study! LS is a continued acquisition of data on the SAME PEOPLE.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Here, we’re not following the same people. We have different people of different ages at different points in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race became very popular, so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0183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8750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079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are these? Qualitative or quantitative.</a:t>
            </a:r>
          </a:p>
          <a:p>
            <a:endParaRPr lang="en-US" dirty="0"/>
          </a:p>
          <a:p>
            <a:r>
              <a:rPr lang="en-US" dirty="0"/>
              <a:t>Income: actually qualitative, b/c it’s reported in brackets, not absolute amounts.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809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Properties of these data?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Modes? Basically unimodal.</a:t>
            </a:r>
          </a:p>
          <a:p>
            <a:pPr marL="171450" indent="-171450">
              <a:buFontTx/>
              <a:buChar char="-"/>
            </a:pPr>
            <a:r>
              <a:rPr lang="en-US" dirty="0"/>
              <a:t>Skew? Very little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Tails? Both short.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4413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Bar chart – width of bar has no meaning</a:t>
            </a:r>
          </a:p>
          <a:p>
            <a:r>
              <a:rPr lang="en-US" baseline="0" dirty="0"/>
              <a:t>Bar chart – often prefer proportions or percentages over counts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4B91E-94EC-8E40-ABF9-5FE34DAB0B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4B91E-94EC-8E40-ABF9-5FE34DAB0B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9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 vs proportion – neither is “right”, but they convey different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8527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9/11/18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9/11/18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7652" y="1323913"/>
            <a:ext cx="7060347" cy="2207943"/>
          </a:xfrm>
        </p:spPr>
        <p:txBody>
          <a:bodyPr anchor="ctr"/>
          <a:lstStyle>
            <a:lvl1pPr algn="l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943" y="4116222"/>
            <a:ext cx="9153099" cy="1655763"/>
          </a:xfrm>
        </p:spPr>
        <p:txBody>
          <a:bodyPr/>
          <a:lstStyle>
            <a:lvl1pPr marL="0" indent="0" algn="l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38200" y="1323914"/>
            <a:ext cx="2266666" cy="2186048"/>
            <a:chOff x="2398281" y="1322640"/>
            <a:chExt cx="4896161" cy="472201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523010" y="1322640"/>
              <a:ext cx="1015169" cy="1959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26395" r="25802"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b="17614"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 userDrawn="1"/>
        </p:nvCxnSpPr>
        <p:spPr>
          <a:xfrm>
            <a:off x="3284500" y="1323914"/>
            <a:ext cx="0" cy="22079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600" baseline="0"/>
            </a:lvl1pPr>
            <a:lvl2pPr marL="917575" lvl="1" indent="-458788" rtl="0">
              <a:spcBef>
                <a:spcPts val="0"/>
              </a:spcBef>
              <a:spcAft>
                <a:spcPts val="533"/>
              </a:spcAft>
              <a:tabLst/>
              <a:defRPr sz="3200" baseline="0"/>
            </a:lvl2pPr>
            <a:lvl3pPr marL="1377950" lvl="2" indent="-460375" rtl="0">
              <a:spcBef>
                <a:spcPts val="0"/>
              </a:spcBef>
              <a:spcAft>
                <a:spcPts val="533"/>
              </a:spcAft>
              <a:tabLst/>
              <a:defRPr sz="2800" baseline="0"/>
            </a:lvl3pPr>
            <a:lvl4pPr marL="1836738" lvl="3" indent="-284163" rtl="0">
              <a:spcBef>
                <a:spcPts val="0"/>
              </a:spcBef>
              <a:spcAft>
                <a:spcPts val="533"/>
              </a:spcAft>
              <a:tabLst/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  <a:p>
            <a:pPr lvl="3"/>
            <a:r>
              <a:rPr lang="en-US" dirty="0"/>
              <a:t>Level 4</a:t>
            </a:r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accent2"/>
              </a:buClr>
              <a:buSzPct val="100000"/>
              <a:buFont typeface="Arial" charset="0"/>
              <a:buChar char="•"/>
              <a:defRPr>
                <a:uFillTx/>
              </a:defRPr>
            </a:lvl1pPr>
            <a:lvl2pPr marL="914400" indent="-45720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2pPr>
            <a:lvl3pPr marL="1373188" indent="-31115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3pPr>
            <a:lvl4pPr marL="1830388" indent="-236538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4pPr>
            <a:lvl5pPr marL="2287588" indent="-234950">
              <a:buClr>
                <a:schemeClr val="accent2"/>
              </a:buClr>
              <a:buFont typeface="Arial" charset="0"/>
              <a:buChar char="•"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9/11/18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9/11/18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9/11/18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9" r:id="rId2"/>
    <p:sldLayoutId id="2147483662" r:id="rId3"/>
    <p:sldLayoutId id="2147483688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55600" marR="0" lvl="0" indent="-342900" algn="l" rtl="0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•"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y.edu" TargetMode="External"/><Relationship Id="rId2" Type="http://schemas.openxmlformats.org/officeDocument/2006/relationships/hyperlink" Target="mailto:deborah_nolan@berkeley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sight.house.gov/interactivepage/plannedparenthood" TargetMode="External"/><Relationship Id="rId2" Type="http://schemas.openxmlformats.org/officeDocument/2006/relationships/hyperlink" Target="http://www.aul.org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://www.bls.gov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erryblossom.org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bids.github.io/colorma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hyperlink" Target="http://bit.ly/ds100-fa18-" TargetMode="External"/><Relationship Id="rId4" Type="http://schemas.openxmlformats.org/officeDocument/2006/relationships/image" Target="../media/image1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cait.wri.org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5.emf"/><Relationship Id="rId4" Type="http://schemas.openxmlformats.org/officeDocument/2006/relationships/oleObject" Target="../embeddings/oleObject3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3.emf"/><Relationship Id="rId4" Type="http://schemas.openxmlformats.org/officeDocument/2006/relationships/oleObject" Target="../embeddings/oleObject4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4.png"/><Relationship Id="rId4" Type="http://schemas.openxmlformats.org/officeDocument/2006/relationships/image" Target="../media/image83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3.emf"/><Relationship Id="rId4" Type="http://schemas.openxmlformats.org/officeDocument/2006/relationships/oleObject" Target="../embeddings/oleObject6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607652" y="1323913"/>
            <a:ext cx="8584348" cy="2207943"/>
          </a:xfrm>
        </p:spPr>
        <p:txBody>
          <a:bodyPr anchor="ctr">
            <a:noAutofit/>
          </a:bodyPr>
          <a:lstStyle/>
          <a:p>
            <a:pPr algn="l"/>
            <a:r>
              <a:rPr lang="en-US" b="1" dirty="0">
                <a:uFillTx/>
              </a:rPr>
              <a:t>DS100</a:t>
            </a:r>
            <a:br>
              <a:rPr lang="en-US" sz="5400" dirty="0">
                <a:uFillTx/>
              </a:rPr>
            </a:br>
            <a:r>
              <a:rPr lang="en-US" sz="5400" dirty="0">
                <a:uFillTx/>
              </a:rPr>
              <a:t>Lecture 6: </a:t>
            </a:r>
            <a:r>
              <a:rPr lang="en-US" sz="5400" i="1" dirty="0">
                <a:uFillTx/>
              </a:rPr>
              <a:t>Visualization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sz="1800" b="1" dirty="0"/>
              <a:t>Deborah Nolan </a:t>
            </a:r>
            <a:r>
              <a:rPr lang="en-US" sz="1800" dirty="0">
                <a:hlinkClick r:id="rId2"/>
              </a:rPr>
              <a:t>d</a:t>
            </a:r>
            <a:r>
              <a:rPr lang="en-US" sz="1800" dirty="0">
                <a:uFillTx/>
                <a:hlinkClick r:id="rId2"/>
              </a:rPr>
              <a:t>eborah_nolan@berkeley.edu</a:t>
            </a:r>
            <a:endParaRPr lang="en-US" sz="1800" dirty="0">
              <a:uFillTx/>
            </a:endParaRPr>
          </a:p>
          <a:p>
            <a:r>
              <a:rPr lang="en-US" sz="1800" b="1" dirty="0"/>
              <a:t>Sp18 updates: Fernando Perez </a:t>
            </a:r>
            <a:r>
              <a:rPr lang="en-US" sz="1800" dirty="0">
                <a:hlinkClick r:id="rId3"/>
              </a:rPr>
              <a:t>fernando.perez@berkeley.edu</a:t>
            </a:r>
            <a:r>
              <a:rPr lang="en-US" sz="1800" dirty="0"/>
              <a:t> </a:t>
            </a:r>
            <a:endParaRPr lang="en-US" sz="1800" dirty="0">
              <a:uFillTx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Dotchart</a:t>
            </a:r>
            <a:r>
              <a:rPr lang="en-US" dirty="0"/>
              <a:t>/</a:t>
            </a:r>
            <a:r>
              <a:rPr lang="en-US" dirty="0" err="1"/>
              <a:t>Stripchart</a:t>
            </a:r>
            <a:r>
              <a:rPr lang="en-US" dirty="0"/>
              <a:t>      Education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Width of bars in a bar plot have no meaning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Dot plot (aka Cleveland) focus on comparison of the values </a:t>
            </a:r>
          </a:p>
          <a:p>
            <a:endParaRPr lang="en-US" dirty="0"/>
          </a:p>
        </p:txBody>
      </p:sp>
      <p:pic>
        <p:nvPicPr>
          <p:cNvPr id="11" name="Content Placeholder 10" descr="plotQL1.3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79849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7HIP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9543" y="1136316"/>
            <a:ext cx="12067228" cy="5174164"/>
          </a:xfrm>
        </p:spPr>
      </p:pic>
      <p:sp>
        <p:nvSpPr>
          <p:cNvPr id="8" name="TextBox 7"/>
          <p:cNvSpPr txBox="1"/>
          <p:nvPr/>
        </p:nvSpPr>
        <p:spPr>
          <a:xfrm>
            <a:off x="8413194" y="909053"/>
            <a:ext cx="3778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projection has the greatest variability?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Simple 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65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dV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4" y="2088167"/>
            <a:ext cx="4452780" cy="358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Simple Example</a:t>
            </a:r>
          </a:p>
        </p:txBody>
      </p:sp>
      <p:pic>
        <p:nvPicPr>
          <p:cNvPr id="6" name="Picture 5" descr="3dV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21" y="1955716"/>
            <a:ext cx="5173580" cy="381551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4668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- Eating in the UK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17 variables – average consumption of a food</a:t>
            </a:r>
          </a:p>
          <a:p>
            <a:r>
              <a:rPr lang="en-US" dirty="0"/>
              <a:t>4 records – one for each country</a:t>
            </a:r>
          </a:p>
          <a:p>
            <a:r>
              <a:rPr lang="en-US" dirty="0"/>
              <a:t>Can we reduce these 17 pieces of information to fewer?</a:t>
            </a:r>
          </a:p>
        </p:txBody>
      </p:sp>
      <p:pic>
        <p:nvPicPr>
          <p:cNvPr id="6" name="Content Placeholder 5" descr="foodUK.tif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14" b="-6814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175643" y="5650075"/>
            <a:ext cx="622857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Example and </a:t>
            </a:r>
            <a:r>
              <a:rPr lang="en-US" dirty="0" err="1"/>
              <a:t>viz</a:t>
            </a:r>
            <a:r>
              <a:rPr lang="en-US" dirty="0"/>
              <a:t> from Victor Powell http://</a:t>
            </a:r>
            <a:r>
              <a:rPr lang="en-US" dirty="0" err="1"/>
              <a:t>setosa.io</a:t>
            </a:r>
            <a:r>
              <a:rPr lang="en-US" dirty="0"/>
              <a:t>/</a:t>
            </a:r>
            <a:r>
              <a:rPr lang="en-US" dirty="0" err="1"/>
              <a:t>ev</a:t>
            </a:r>
            <a:r>
              <a:rPr lang="en-US" dirty="0"/>
              <a:t>/principal-component-analysis/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9055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Example - Eating in the UK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first two principal components (combination of original 17 variables)</a:t>
            </a:r>
          </a:p>
          <a:p>
            <a:r>
              <a:rPr lang="en-US" dirty="0"/>
              <a:t>Northern Ireland is different</a:t>
            </a:r>
          </a:p>
          <a:p>
            <a:r>
              <a:rPr lang="en-US" dirty="0"/>
              <a:t>Structure reflects real-world geography</a:t>
            </a:r>
          </a:p>
          <a:p>
            <a:endParaRPr lang="en-US" dirty="0"/>
          </a:p>
        </p:txBody>
      </p:sp>
      <p:pic>
        <p:nvPicPr>
          <p:cNvPr id="5" name="Content Placeholder 4" descr="foodUKpcplot.tif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40" b="-14940"/>
          <a:stretch>
            <a:fillRect/>
          </a:stretch>
        </p:blipFill>
        <p:spPr/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28483" y="5530633"/>
            <a:ext cx="376957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This dimension is a combination of +potatoes – fresh fruit – fish</a:t>
            </a:r>
          </a:p>
        </p:txBody>
      </p:sp>
    </p:spTree>
    <p:extLst>
      <p:ext uri="{BB962C8B-B14F-4D97-AF65-F5344CB8AC3E}">
        <p14:creationId xmlns:p14="http://schemas.microsoft.com/office/powerpoint/2010/main" val="16790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Portfolio management in finance</a:t>
            </a:r>
          </a:p>
          <a:p>
            <a:r>
              <a:rPr lang="en-US" dirty="0"/>
              <a:t>High throughput genetics data</a:t>
            </a:r>
          </a:p>
          <a:p>
            <a:r>
              <a:rPr lang="en-US" dirty="0"/>
              <a:t>Image analysis – pattern recognition and compression</a:t>
            </a:r>
          </a:p>
          <a:p>
            <a:r>
              <a:rPr lang="en-US" dirty="0"/>
              <a:t>Intrusion detection in network traffic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1978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9596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 the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scale appropriately</a:t>
            </a:r>
          </a:p>
          <a:p>
            <a:r>
              <a:rPr lang="en-US" dirty="0"/>
              <a:t>Avoid having other graph elements interfere with data</a:t>
            </a:r>
          </a:p>
          <a:p>
            <a:r>
              <a:rPr lang="en-US" dirty="0"/>
              <a:t>Use visually prominent symbols</a:t>
            </a:r>
          </a:p>
          <a:p>
            <a:r>
              <a:rPr lang="en-US" dirty="0"/>
              <a:t>Eliminate superfluous material, aka chart junk</a:t>
            </a:r>
          </a:p>
          <a:p>
            <a:r>
              <a:rPr lang="en-US" dirty="0"/>
              <a:t>Avoid over-plotting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367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over-plotting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533" y="1288561"/>
            <a:ext cx="370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are there so few data points?</a:t>
            </a:r>
          </a:p>
        </p:txBody>
      </p:sp>
      <p:pic>
        <p:nvPicPr>
          <p:cNvPr id="4" name="Picture 3" descr="overplottin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6" y="1983987"/>
            <a:ext cx="5799667" cy="4530726"/>
          </a:xfrm>
          <a:prstGeom prst="rect">
            <a:avLst/>
          </a:prstGeom>
        </p:spPr>
      </p:pic>
      <p:pic>
        <p:nvPicPr>
          <p:cNvPr id="8" name="Content Placeholder 3" descr="DadMomScatterplotJitter.pdf"/>
          <p:cNvPicPr>
            <a:picLocks noGrp="1" noChangeAspect="1"/>
          </p:cNvPicPr>
          <p:nvPr>
            <p:ph idx="1"/>
          </p:nvPr>
        </p:nvPicPr>
        <p:blipFill>
          <a:blip r:embed="rId3"/>
          <a:srcRect l="-7080" r="-7080"/>
          <a:stretch>
            <a:fillRect/>
          </a:stretch>
        </p:blipFill>
        <p:spPr>
          <a:xfrm>
            <a:off x="5809734" y="2553385"/>
            <a:ext cx="5772665" cy="3390217"/>
          </a:xfrm>
        </p:spPr>
      </p:pic>
      <p:sp>
        <p:nvSpPr>
          <p:cNvPr id="9" name="TextBox 8"/>
          <p:cNvSpPr txBox="1"/>
          <p:nvPr/>
        </p:nvSpPr>
        <p:spPr>
          <a:xfrm>
            <a:off x="6824667" y="722908"/>
            <a:ext cx="3641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Jitter: Add random noise so the values aren’t plotted on top of each other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6863" y="1980029"/>
            <a:ext cx="3025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Shrink the plotting symbol so they don’t plot on top of each other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0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Facilitate Comparisons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Juxtaposed plots on same scale</a:t>
            </a:r>
          </a:p>
          <a:p>
            <a:r>
              <a:rPr lang="en-US" dirty="0"/>
              <a:t>Make it easy to distinguish elements of  </a:t>
            </a:r>
            <a:r>
              <a:rPr lang="en-US" i="1" dirty="0"/>
              <a:t>superposed</a:t>
            </a:r>
            <a:r>
              <a:rPr lang="en-US" dirty="0"/>
              <a:t> plots, e.g. with color, line type</a:t>
            </a:r>
          </a:p>
          <a:p>
            <a:r>
              <a:rPr lang="en-US" dirty="0"/>
              <a:t>Avoid Stacking and Jiggling the baseline</a:t>
            </a:r>
          </a:p>
          <a:p>
            <a:r>
              <a:rPr lang="en-US" dirty="0"/>
              <a:t>Avoid angles, extra dimensions (e.g., areas rather than lines)</a:t>
            </a:r>
          </a:p>
          <a:p>
            <a:r>
              <a:rPr lang="en-US" dirty="0"/>
              <a:t>Don’t break the visual metaphor, i.e., if use rectangles, then area should correspond to value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3348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area </a:t>
            </a:r>
            <a:r>
              <a:rPr lang="en-US" dirty="0" err="1"/>
              <a:t>vs</a:t>
            </a:r>
            <a:r>
              <a:rPr lang="en-US" dirty="0"/>
              <a:t> length</a:t>
            </a:r>
          </a:p>
        </p:txBody>
      </p:sp>
      <p:pic>
        <p:nvPicPr>
          <p:cNvPr id="3" name="Content Placeholder 2" descr="kaggleWordclou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>
          <a:xfrm>
            <a:off x="838200" y="2163375"/>
            <a:ext cx="5181600" cy="4351339"/>
          </a:xfrm>
        </p:spPr>
      </p:pic>
      <p:pic>
        <p:nvPicPr>
          <p:cNvPr id="6" name="Content Placeholder 5" descr="kaggleDotchart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0" r="-9540"/>
          <a:stretch>
            <a:fillRect/>
          </a:stretch>
        </p:blipFill>
        <p:spPr>
          <a:xfrm>
            <a:off x="6172200" y="2163375"/>
            <a:ext cx="5181600" cy="4351339"/>
          </a:xfrm>
        </p:spPr>
      </p:pic>
      <p:sp>
        <p:nvSpPr>
          <p:cNvPr id="2" name="Rectangle 1"/>
          <p:cNvSpPr/>
          <p:nvPr/>
        </p:nvSpPr>
        <p:spPr>
          <a:xfrm>
            <a:off x="392336" y="1646238"/>
            <a:ext cx="3025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Broken Visual metaphor – count is represented by height of word, not area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2141" y="892765"/>
            <a:ext cx="313403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Order of words/counts is random – makes it difficult to compare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6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Quantitative          # of Siblings</a:t>
            </a:r>
          </a:p>
        </p:txBody>
      </p:sp>
      <p:pic>
        <p:nvPicPr>
          <p:cNvPr id="8" name="Content Placeholder 7" descr="plotQL1.5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11" name="Content Placeholder 10" descr="plotQL1.6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12" name="TextBox 11"/>
          <p:cNvSpPr txBox="1"/>
          <p:nvPr/>
        </p:nvSpPr>
        <p:spPr>
          <a:xfrm>
            <a:off x="956734" y="6118226"/>
            <a:ext cx="1048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the difference between these 2 plots?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94800" y="2133600"/>
            <a:ext cx="27262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Bar plot – height not area is the proportion</a:t>
            </a:r>
          </a:p>
        </p:txBody>
      </p:sp>
    </p:spTree>
    <p:extLst>
      <p:ext uri="{BB962C8B-B14F-4D97-AF65-F5344CB8AC3E}">
        <p14:creationId xmlns:p14="http://schemas.microsoft.com/office/powerpoint/2010/main" val="2381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a plot information rich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Describe what you see in the Caption</a:t>
            </a:r>
          </a:p>
          <a:p>
            <a:r>
              <a:rPr lang="en-US" dirty="0"/>
              <a:t>Add context </a:t>
            </a:r>
            <a:r>
              <a:rPr lang="en-US" dirty="0">
                <a:solidFill>
                  <a:srgbClr val="000000"/>
                </a:solidFill>
              </a:rPr>
              <a:t>with Reference Markers </a:t>
            </a:r>
            <a:r>
              <a:rPr lang="en-US" dirty="0"/>
              <a:t>(lines and points) including text</a:t>
            </a:r>
          </a:p>
          <a:p>
            <a:r>
              <a:rPr lang="en-US" dirty="0">
                <a:solidFill>
                  <a:srgbClr val="000000"/>
                </a:solidFill>
              </a:rPr>
              <a:t>Add Legends and Labels</a:t>
            </a:r>
          </a:p>
          <a:p>
            <a:r>
              <a:rPr lang="en-US" dirty="0"/>
              <a:t>Use color and plotting symbols to add more information</a:t>
            </a:r>
          </a:p>
          <a:p>
            <a:r>
              <a:rPr lang="en-US" dirty="0"/>
              <a:t>Plot the same thing more than once in different ways/scales</a:t>
            </a:r>
          </a:p>
          <a:p>
            <a:r>
              <a:rPr lang="en-US" dirty="0"/>
              <a:t>Reduce clutter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7091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Captions should be comprehensive</a:t>
            </a:r>
          </a:p>
          <a:p>
            <a:r>
              <a:rPr lang="en-US"/>
              <a:t>Self-contained</a:t>
            </a:r>
          </a:p>
          <a:p>
            <a:r>
              <a:rPr lang="en-US"/>
              <a:t>Captions should:</a:t>
            </a:r>
          </a:p>
          <a:p>
            <a:pPr lvl="1"/>
            <a:r>
              <a:rPr lang="en-US"/>
              <a:t>Describe what has been graphed</a:t>
            </a:r>
          </a:p>
          <a:p>
            <a:pPr lvl="1"/>
            <a:r>
              <a:rPr lang="en-US"/>
              <a:t>Draw attention to important features</a:t>
            </a:r>
          </a:p>
          <a:p>
            <a:pPr lvl="1"/>
            <a:r>
              <a:rPr lang="en-US"/>
              <a:t>Describe conclusions drawn from graph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4050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– Example Voter Registration</a:t>
            </a:r>
          </a:p>
        </p:txBody>
      </p:sp>
      <p:pic>
        <p:nvPicPr>
          <p:cNvPr id="3" name="Content Placeholder 2" descr="cavotersBar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83" b="-12983"/>
          <a:stretch>
            <a:fillRect/>
          </a:stretch>
        </p:blipFill>
        <p:spPr>
          <a:xfrm>
            <a:off x="552450" y="1445567"/>
            <a:ext cx="5467350" cy="4731398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Location of tick marks under bars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Color of bars – indicate party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Title confusing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Y-axis label confusing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X-axis label missing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9010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Check data for understanding of how plot is made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Observation? People vote, not counties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Lurking variable? County size - small counties tend to be rural and conservative 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7" name="Content Placeholder 6" descr="cavotersBarchart2016V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838200" y="1825625"/>
            <a:ext cx="5181600" cy="4351339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2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What is the message?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Can we improve it?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Collect better/more data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Decline to state and other parties are missing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Voter registration totals may be more useful</a:t>
            </a:r>
          </a:p>
        </p:txBody>
      </p:sp>
      <p:pic>
        <p:nvPicPr>
          <p:cNvPr id="3" name="Content Placeholder 2" descr="cavotersLine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/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98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Plot Making Practice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major (</a:t>
            </a:r>
            <a:r>
              <a:rPr lang="en-US" b="1" dirty="0"/>
              <a:t>quantitative</a:t>
            </a:r>
            <a:r>
              <a:rPr lang="en-US" dirty="0"/>
              <a:t>) conclusions in graphical form</a:t>
            </a:r>
          </a:p>
          <a:p>
            <a:r>
              <a:rPr lang="en-US" dirty="0"/>
              <a:t>Provide reference information</a:t>
            </a:r>
          </a:p>
          <a:p>
            <a:r>
              <a:rPr lang="en-US" dirty="0"/>
              <a:t>Proof read for clarity and consistency</a:t>
            </a:r>
          </a:p>
          <a:p>
            <a:r>
              <a:rPr lang="en-US" dirty="0"/>
              <a:t>Graphing is an iterative process</a:t>
            </a:r>
          </a:p>
          <a:p>
            <a:r>
              <a:rPr lang="en-US" dirty="0"/>
              <a:t>Multiplicity is OK, i.e., two plots of the same variable may provide different messages</a:t>
            </a:r>
          </a:p>
          <a:p>
            <a:r>
              <a:rPr lang="en-US" dirty="0"/>
              <a:t>Make plots data rich </a:t>
            </a:r>
          </a:p>
        </p:txBody>
      </p:sp>
    </p:spTree>
    <p:extLst>
      <p:ext uri="{BB962C8B-B14F-4D97-AF65-F5344CB8AC3E}">
        <p14:creationId xmlns:p14="http://schemas.microsoft.com/office/powerpoint/2010/main" val="24605609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ealthCare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2" r="-5302"/>
          <a:stretch>
            <a:fillRect/>
          </a:stretch>
        </p:blipFill>
        <p:spPr>
          <a:xfrm>
            <a:off x="0" y="190500"/>
            <a:ext cx="5994400" cy="6464300"/>
          </a:xfrm>
        </p:spPr>
      </p:pic>
      <p:pic>
        <p:nvPicPr>
          <p:cNvPr id="6" name="Content Placeholder 5" descr="healthCareCorrected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273" b="-43273"/>
          <a:stretch/>
        </p:blipFill>
        <p:spPr>
          <a:xfrm>
            <a:off x="5808133" y="190500"/>
            <a:ext cx="6383867" cy="6464300"/>
          </a:xfrm>
        </p:spPr>
      </p:pic>
      <p:sp>
        <p:nvSpPr>
          <p:cNvPr id="2" name="TextBox 1"/>
          <p:cNvSpPr txBox="1"/>
          <p:nvPr/>
        </p:nvSpPr>
        <p:spPr>
          <a:xfrm>
            <a:off x="391819" y="810598"/>
            <a:ext cx="166185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Parallel Coordinate Plot</a:t>
            </a:r>
          </a:p>
        </p:txBody>
      </p:sp>
    </p:spTree>
    <p:extLst>
      <p:ext uri="{BB962C8B-B14F-4D97-AF65-F5344CB8AC3E}">
        <p14:creationId xmlns:p14="http://schemas.microsoft.com/office/powerpoint/2010/main" val="33622642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Univariate</a:t>
            </a:r>
            <a:r>
              <a:rPr lang="en-US" dirty="0"/>
              <a:t> Displays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198" y="2148087"/>
          <a:ext cx="10065188" cy="4310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66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9907"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  <a:r>
                        <a:rPr lang="en-US" baseline="0" dirty="0"/>
                        <a:t> –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few</a:t>
                      </a:r>
                      <a:r>
                        <a:rPr lang="en-US" baseline="0" dirty="0"/>
                        <a:t> observations</a:t>
                      </a:r>
                      <a:endParaRPr lang="en-US" dirty="0"/>
                    </a:p>
                    <a:p>
                      <a:r>
                        <a:rPr lang="en-US" dirty="0"/>
                        <a:t>Histogram, Density curve</a:t>
                      </a:r>
                    </a:p>
                    <a:p>
                      <a:r>
                        <a:rPr lang="en-US" dirty="0"/>
                        <a:t>Box plot, Violin plot</a:t>
                      </a:r>
                    </a:p>
                    <a:p>
                      <a:r>
                        <a:rPr lang="en-US" dirty="0"/>
                        <a:t>Normal </a:t>
                      </a:r>
                      <a:r>
                        <a:rPr lang="en-US" dirty="0" err="1"/>
                        <a:t>quantile</a:t>
                      </a:r>
                      <a:r>
                        <a:rPr lang="en-US" dirty="0"/>
                        <a:t>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Few Observations</a:t>
                      </a:r>
                      <a:r>
                        <a:rPr lang="en-US" baseline="0" dirty="0"/>
                        <a:t> - </a:t>
                      </a:r>
                      <a:r>
                        <a:rPr lang="en-US" dirty="0"/>
                        <a:t>Rug plot,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Dot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Caution if discrete: density</a:t>
                      </a:r>
                      <a:r>
                        <a:rPr lang="en-US" baseline="0" dirty="0"/>
                        <a:t> curves and </a:t>
                      </a:r>
                      <a:r>
                        <a:rPr lang="en-US" dirty="0"/>
                        <a:t>box plots may be misleading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050">
                <a:tc>
                  <a:txBody>
                    <a:bodyPr/>
                    <a:lstStyle/>
                    <a:p>
                      <a:r>
                        <a:rPr lang="en-US" dirty="0"/>
                        <a:t>Categorical –</a:t>
                      </a:r>
                    </a:p>
                    <a:p>
                      <a:r>
                        <a:rPr lang="en-US" dirty="0"/>
                        <a:t>Counts of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Dot chart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Bar chart</a:t>
                      </a:r>
                    </a:p>
                    <a:p>
                      <a:r>
                        <a:rPr lang="en-US" dirty="0"/>
                        <a:t>Pie chart (avoid!)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Caution</a:t>
                      </a:r>
                      <a:r>
                        <a:rPr lang="en-US" baseline="0" dirty="0"/>
                        <a:t> if ordinal –order of bars, dots, etc. should reflect category order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895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Displays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75973" y="1999477"/>
          <a:ext cx="9011331" cy="3808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917"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Smooth scatter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Contour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Smooth lines and curves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histograms, density</a:t>
                      </a:r>
                      <a:r>
                        <a:rPr lang="en-US" baseline="0" dirty="0"/>
                        <a:t> curves, </a:t>
                      </a:r>
                    </a:p>
                    <a:p>
                      <a:r>
                        <a:rPr lang="en-US" baseline="0" dirty="0"/>
                        <a:t>Avoid jiggling!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501">
                <a:tc>
                  <a:txBody>
                    <a:bodyPr/>
                    <a:lstStyle/>
                    <a:p>
                      <a:r>
                        <a:rPr lang="en-US" dirty="0"/>
                        <a:t>Categorical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Side-by-side bar plot</a:t>
                      </a:r>
                    </a:p>
                    <a:p>
                      <a:r>
                        <a:rPr lang="en-US" dirty="0"/>
                        <a:t>Overlaid Lines plot</a:t>
                      </a:r>
                    </a:p>
                    <a:p>
                      <a:r>
                        <a:rPr lang="en-US" dirty="0"/>
                        <a:t>Side-by-side</a:t>
                      </a:r>
                      <a:r>
                        <a:rPr lang="en-US" baseline="0" dirty="0"/>
                        <a:t> dot chart</a:t>
                      </a:r>
                      <a:endParaRPr lang="en-US" dirty="0"/>
                    </a:p>
                    <a:p>
                      <a:r>
                        <a:rPr lang="en-US" dirty="0"/>
                        <a:t>Mosaic plot</a:t>
                      </a:r>
                    </a:p>
                    <a:p>
                      <a:r>
                        <a:rPr lang="en-US" dirty="0"/>
                        <a:t>Avoid stacking!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38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Plotting Pairs of Quantitative Variables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Scatter plot uncovers form of relationship between 2 variables</a:t>
            </a:r>
          </a:p>
          <a:p>
            <a:r>
              <a:rPr lang="en-US" sz="3200" dirty="0"/>
              <a:t>Linear relationships are particularly simple to interpret</a:t>
            </a:r>
          </a:p>
          <a:p>
            <a:r>
              <a:rPr lang="en-US" sz="3200" dirty="0"/>
              <a:t>Simple and elegant statistical theory for linear relationships</a:t>
            </a:r>
          </a:p>
          <a:p>
            <a:r>
              <a:rPr lang="en-US" sz="3200" dirty="0"/>
              <a:t>Models are typically approximations, choose a simpler model over a complex one</a:t>
            </a:r>
          </a:p>
        </p:txBody>
      </p:sp>
    </p:spTree>
    <p:extLst>
      <p:ext uri="{BB962C8B-B14F-4D97-AF65-F5344CB8AC3E}">
        <p14:creationId xmlns:p14="http://schemas.microsoft.com/office/powerpoint/2010/main" val="420582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Pairs of Quantitative Variables</a:t>
            </a:r>
            <a:endParaRPr lang="en-US" sz="2800" dirty="0"/>
          </a:p>
        </p:txBody>
      </p:sp>
      <p:pic>
        <p:nvPicPr>
          <p:cNvPr id="3" name="Content Placeholder 2" descr="linearFigure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33" r="-33033"/>
          <a:stretch>
            <a:fillRect/>
          </a:stretch>
        </p:blipFill>
        <p:spPr>
          <a:xfrm>
            <a:off x="838200" y="1255300"/>
            <a:ext cx="10207512" cy="4921663"/>
          </a:xfrm>
        </p:spPr>
      </p:pic>
    </p:spTree>
    <p:extLst>
      <p:ext uri="{BB962C8B-B14F-4D97-AF65-F5344CB8AC3E}">
        <p14:creationId xmlns:p14="http://schemas.microsoft.com/office/powerpoint/2010/main" val="1461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81908"/>
            <a:ext cx="10801350" cy="67440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Pairs of Qualitative Variables </a:t>
            </a:r>
          </a:p>
        </p:txBody>
      </p:sp>
      <p:pic>
        <p:nvPicPr>
          <p:cNvPr id="7" name="Content Placeholder 6" descr="plotQL2.1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38087" y="740117"/>
            <a:ext cx="6245873" cy="5245081"/>
          </a:xfrm>
        </p:spPr>
      </p:pic>
      <p:pic>
        <p:nvPicPr>
          <p:cNvPr id="8" name="Content Placeholder 7" descr="plotQL2.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5953125" y="756315"/>
            <a:ext cx="6267446" cy="5263197"/>
          </a:xfrm>
        </p:spPr>
      </p:pic>
      <p:sp>
        <p:nvSpPr>
          <p:cNvPr id="9" name="TextBox 8"/>
          <p:cNvSpPr txBox="1"/>
          <p:nvPr/>
        </p:nvSpPr>
        <p:spPr>
          <a:xfrm>
            <a:off x="778934" y="5969000"/>
            <a:ext cx="104309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What’s the difference between these 2 plots?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0526" y="1133127"/>
            <a:ext cx="462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Smoking status normalized within Education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0070" y="2162300"/>
            <a:ext cx="25265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Bar Plot </a:t>
            </a:r>
          </a:p>
        </p:txBody>
      </p:sp>
    </p:spTree>
    <p:extLst>
      <p:ext uri="{BB962C8B-B14F-4D97-AF65-F5344CB8AC3E}">
        <p14:creationId xmlns:p14="http://schemas.microsoft.com/office/powerpoint/2010/main" val="179472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Interaction/Factor Plot</a:t>
            </a:r>
          </a:p>
        </p:txBody>
      </p:sp>
      <p:pic>
        <p:nvPicPr>
          <p:cNvPr id="5" name="Content Placeholder 4" descr="plotQL2.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57" r="-16452"/>
          <a:stretch/>
        </p:blipFill>
        <p:spPr>
          <a:xfrm>
            <a:off x="-965200" y="1646238"/>
            <a:ext cx="14986000" cy="5097462"/>
          </a:xfrm>
        </p:spPr>
      </p:pic>
      <p:sp>
        <p:nvSpPr>
          <p:cNvPr id="6" name="TextBox 5"/>
          <p:cNvSpPr txBox="1"/>
          <p:nvPr/>
        </p:nvSpPr>
        <p:spPr>
          <a:xfrm>
            <a:off x="7569200" y="274639"/>
            <a:ext cx="462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Smoking status normalized within Education level</a:t>
            </a:r>
          </a:p>
        </p:txBody>
      </p:sp>
    </p:spTree>
    <p:extLst>
      <p:ext uri="{BB962C8B-B14F-4D97-AF65-F5344CB8AC3E}">
        <p14:creationId xmlns:p14="http://schemas.microsoft.com/office/powerpoint/2010/main" val="18758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 Quantitative &amp; Qualitative </a:t>
            </a:r>
          </a:p>
        </p:txBody>
      </p:sp>
      <p:pic>
        <p:nvPicPr>
          <p:cNvPr id="10" name="Content Placeholder 9" descr="plotQN1QL1.4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11" name="Content Placeholder 10" descr="plotQN1QL1.5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3472330" y="1825625"/>
            <a:ext cx="254747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Boxplots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41718" y="1825625"/>
            <a:ext cx="286200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violin plots</a:t>
            </a:r>
          </a:p>
        </p:txBody>
      </p:sp>
    </p:spTree>
    <p:extLst>
      <p:ext uri="{BB962C8B-B14F-4D97-AF65-F5344CB8AC3E}">
        <p14:creationId xmlns:p14="http://schemas.microsoft.com/office/powerpoint/2010/main" val="378582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 of Qualitative and Quantitative</a:t>
            </a:r>
          </a:p>
        </p:txBody>
      </p:sp>
      <p:pic>
        <p:nvPicPr>
          <p:cNvPr id="8" name="Content Placeholder 7" descr="plotQN1QL1.3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778934" y="1742748"/>
            <a:ext cx="5181600" cy="4351339"/>
          </a:xfrm>
        </p:spPr>
      </p:pic>
      <p:pic>
        <p:nvPicPr>
          <p:cNvPr id="12" name="Content Placeholder 5" descr="plotQN1QL1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3972238" y="1945436"/>
            <a:ext cx="9311648" cy="41486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2376" y="1481138"/>
            <a:ext cx="433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Overlaid bars/curves</a:t>
            </a:r>
          </a:p>
        </p:txBody>
      </p:sp>
    </p:spTree>
    <p:extLst>
      <p:ext uri="{BB962C8B-B14F-4D97-AF65-F5344CB8AC3E}">
        <p14:creationId xmlns:p14="http://schemas.microsoft.com/office/powerpoint/2010/main" val="28707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3161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  <a:br>
              <a:rPr lang="en-US" dirty="0"/>
            </a:br>
            <a:r>
              <a:rPr lang="en-US" dirty="0"/>
              <a:t>of Plots that </a:t>
            </a:r>
            <a:br>
              <a:rPr lang="en-US" dirty="0"/>
            </a:br>
            <a:r>
              <a:rPr lang="en-US" dirty="0"/>
              <a:t>Need Improvement</a:t>
            </a:r>
          </a:p>
        </p:txBody>
      </p:sp>
    </p:spTree>
    <p:extLst>
      <p:ext uri="{BB962C8B-B14F-4D97-AF65-F5344CB8AC3E}">
        <p14:creationId xmlns:p14="http://schemas.microsoft.com/office/powerpoint/2010/main" val="99518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Congressional Hearing:</a:t>
            </a:r>
            <a:br>
              <a:rPr lang="en-US" dirty="0"/>
            </a:br>
            <a:r>
              <a:rPr lang="en-US" dirty="0"/>
              <a:t>Planned Parenthood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Congressman </a:t>
            </a:r>
            <a:r>
              <a:rPr lang="en-US" dirty="0" err="1"/>
              <a:t>Chaffetz</a:t>
            </a:r>
            <a:r>
              <a:rPr lang="en-US" dirty="0"/>
              <a:t> (R-UT), chair US House Oversight Committee</a:t>
            </a:r>
          </a:p>
          <a:p>
            <a:r>
              <a:rPr lang="en-US" dirty="0"/>
              <a:t> Investigation of federal funding of Planned Parenthood </a:t>
            </a:r>
          </a:p>
          <a:p>
            <a:r>
              <a:rPr lang="en-US" dirty="0"/>
              <a:t>Chaffetz showed a plot which originally appeared in a report by Americans United for Life (</a:t>
            </a:r>
            <a:r>
              <a:rPr lang="en-US" dirty="0">
                <a:hlinkClick r:id="rId2"/>
              </a:rPr>
              <a:t>http://www.aul.org</a:t>
            </a:r>
            <a:r>
              <a:rPr lang="en-US" dirty="0"/>
              <a:t>). </a:t>
            </a:r>
          </a:p>
          <a:p>
            <a:r>
              <a:rPr lang="en-US" dirty="0"/>
              <a:t>Report available at: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https://oversight.house.gov/interactivepage/plannedparenthood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4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Graphics a topic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belongs in every stage of the data life cycle</a:t>
            </a:r>
          </a:p>
          <a:p>
            <a:r>
              <a:rPr lang="en-US" dirty="0"/>
              <a:t>Plots can uncover structure in data that can’t be detected from numerical summaries</a:t>
            </a:r>
          </a:p>
          <a:p>
            <a:r>
              <a:rPr lang="en-US" dirty="0"/>
              <a:t>Visualization is an important communication skill </a:t>
            </a:r>
          </a:p>
        </p:txBody>
      </p:sp>
    </p:spTree>
    <p:extLst>
      <p:ext uri="{BB962C8B-B14F-4D97-AF65-F5344CB8AC3E}">
        <p14:creationId xmlns:p14="http://schemas.microsoft.com/office/powerpoint/2010/main" val="460168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pic>
        <p:nvPicPr>
          <p:cNvPr id="4" name="Content Placeholder 3" descr="plannedParenthoodBa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Procedures: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Cancer screenings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Abortion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Time: 2006 to 2013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How many data points are in this plot?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What’s suspicious about this plot? 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87410" y="6179870"/>
            <a:ext cx="43663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an administrative dataset</a:t>
            </a:r>
          </a:p>
        </p:txBody>
      </p:sp>
    </p:spTree>
    <p:extLst>
      <p:ext uri="{BB962C8B-B14F-4D97-AF65-F5344CB8AC3E}">
        <p14:creationId xmlns:p14="http://schemas.microsoft.com/office/powerpoint/2010/main" val="283375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70" y="1800384"/>
            <a:ext cx="5701130" cy="4351339"/>
          </a:xfrm>
        </p:spPr>
        <p:txBody>
          <a:bodyPr>
            <a:normAutofit/>
          </a:bodyPr>
          <a:lstStyle/>
          <a:p>
            <a:r>
              <a:rPr lang="en-US" dirty="0"/>
              <a:t>Bureau of Labor Statistics </a:t>
            </a:r>
          </a:p>
          <a:p>
            <a:pPr lvl="1"/>
            <a:r>
              <a:rPr lang="en-US" dirty="0"/>
              <a:t>Oversees scientific surveys related to economic health of the country</a:t>
            </a:r>
          </a:p>
          <a:p>
            <a:r>
              <a:rPr lang="en-US" dirty="0"/>
              <a:t>Current Population Survey</a:t>
            </a:r>
          </a:p>
          <a:p>
            <a:pPr lvl="1"/>
            <a:r>
              <a:rPr lang="en-US" dirty="0"/>
              <a:t>Collects data on the earnings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linkClick r:id="rId2"/>
              </a:rPr>
              <a:t>www.bls.gov</a:t>
            </a:r>
            <a:r>
              <a:rPr lang="en-US" dirty="0"/>
              <a:t> - Web interface to a report generating app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5" descr="CPSWebsit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b="1213"/>
          <a:stretch/>
        </p:blipFill>
        <p:spPr>
          <a:xfrm>
            <a:off x="6172200" y="580929"/>
            <a:ext cx="6019800" cy="55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21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pic>
        <p:nvPicPr>
          <p:cNvPr id="7" name="Content Placeholder 6" descr="CPSMedianInc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Which comparisons can be easily made with this plot?</a:t>
            </a:r>
          </a:p>
          <a:p>
            <a:r>
              <a:rPr lang="en-US" dirty="0"/>
              <a:t>What comparisons are most interesting or important?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7410" y="6179870"/>
            <a:ext cx="436639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 probability sample (AKA scientific sample)</a:t>
            </a:r>
          </a:p>
        </p:txBody>
      </p:sp>
    </p:spTree>
    <p:extLst>
      <p:ext uri="{BB962C8B-B14F-4D97-AF65-F5344CB8AC3E}">
        <p14:creationId xmlns:p14="http://schemas.microsoft.com/office/powerpoint/2010/main" val="317323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mile run in Washington DC each April</a:t>
            </a:r>
          </a:p>
          <a:p>
            <a:r>
              <a:rPr lang="en-US" dirty="0"/>
              <a:t>Race organizers make results available on Web</a:t>
            </a:r>
          </a:p>
          <a:p>
            <a:pPr lvl="1"/>
            <a:r>
              <a:rPr lang="en-US" dirty="0"/>
              <a:t>Runner name, age, gender, address, hometown, time</a:t>
            </a:r>
          </a:p>
          <a:p>
            <a:pPr lvl="1"/>
            <a:r>
              <a:rPr lang="en-US" dirty="0"/>
              <a:t>Race results from 1999 to 2016 </a:t>
            </a:r>
          </a:p>
          <a:p>
            <a:pPr lvl="1"/>
            <a:r>
              <a:rPr lang="en-US" dirty="0"/>
              <a:t>In 2012 nearly 17,000 runners ranging in age from 9 to 89 participated </a:t>
            </a:r>
          </a:p>
          <a:p>
            <a:pPr lvl="1"/>
            <a:r>
              <a:rPr lang="en-US" dirty="0">
                <a:hlinkClick r:id="rId2"/>
              </a:rPr>
              <a:t>http://www.cherryblossom.org/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40191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pic>
        <p:nvPicPr>
          <p:cNvPr id="4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Scatter plot of run time (minutes) by age (years)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70,000 points in this plot.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What’s the relationship between run time and age?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7410" y="6179870"/>
            <a:ext cx="43663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Note: This is a self-selected sample</a:t>
            </a:r>
          </a:p>
        </p:txBody>
      </p:sp>
    </p:spTree>
    <p:extLst>
      <p:ext uri="{BB962C8B-B14F-4D97-AF65-F5344CB8AC3E}">
        <p14:creationId xmlns:p14="http://schemas.microsoft.com/office/powerpoint/2010/main" val="691452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CPSMedian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3175836" y="3389955"/>
            <a:ext cx="5027598" cy="3890309"/>
          </a:xfrm>
          <a:prstGeom prst="rect">
            <a:avLst/>
          </a:prstGeom>
        </p:spPr>
      </p:pic>
      <p:pic>
        <p:nvPicPr>
          <p:cNvPr id="8" name="Content Placeholder 3" descr="plannedParenthoodBa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>
          <a:xfrm>
            <a:off x="716083" y="-204343"/>
            <a:ext cx="5181600" cy="3865545"/>
          </a:xfrm>
          <a:prstGeom prst="rect">
            <a:avLst/>
          </a:prstGeom>
        </p:spPr>
      </p:pic>
      <p:pic>
        <p:nvPicPr>
          <p:cNvPr id="9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>
          <a:xfrm>
            <a:off x="6741996" y="-204343"/>
            <a:ext cx="5181600" cy="4351339"/>
          </a:xfrm>
        </p:spPr>
      </p:pic>
    </p:spTree>
    <p:extLst>
      <p:ext uri="{BB962C8B-B14F-4D97-AF65-F5344CB8AC3E}">
        <p14:creationId xmlns:p14="http://schemas.microsoft.com/office/powerpoint/2010/main" val="567158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Techniques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258120"/>
              </p:ext>
            </p:extLst>
          </p:nvPr>
        </p:nvGraphicFramePr>
        <p:xfrm>
          <a:off x="0" y="6506740"/>
          <a:ext cx="1218693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 &amp; Reducing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168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34963"/>
            <a:ext cx="10801350" cy="1325563"/>
          </a:xfrm>
        </p:spPr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pic>
        <p:nvPicPr>
          <p:cNvPr id="7" name="Content Placeholder 3" descr="plannedParenthoodBa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0" r="-9540"/>
          <a:stretch>
            <a:fillRect/>
          </a:stretch>
        </p:blipFill>
        <p:spPr>
          <a:xfrm>
            <a:off x="152400" y="1782763"/>
            <a:ext cx="5181600" cy="4351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13F56-CD58-DF45-A00C-4FD9F680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67" y="2008983"/>
            <a:ext cx="6486233" cy="43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1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7464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461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All points and lines are on the same scale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How does this plot change the perception of the information?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There has been a dramatic decrease in cancer screenings which dominates this plot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The scales of the two procedures are very different – consider representing as percentages instead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94377E3-D809-5F4F-9D09-75661C9D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976014"/>
            <a:ext cx="5973763" cy="40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4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Guidelines and general philosophy</a:t>
            </a:r>
          </a:p>
          <a:p>
            <a:pPr lvl="1"/>
            <a:r>
              <a:rPr lang="en-US" dirty="0"/>
              <a:t>Reveal the data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Add information </a:t>
            </a:r>
          </a:p>
          <a:p>
            <a:pPr lvl="1"/>
            <a:r>
              <a:rPr lang="en-US" dirty="0"/>
              <a:t>Iterate</a:t>
            </a:r>
          </a:p>
          <a:p>
            <a:r>
              <a:rPr lang="en-US" dirty="0"/>
              <a:t>Techniques for following guidelines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Conditioning/faceting</a:t>
            </a:r>
          </a:p>
          <a:p>
            <a:pPr lvl="1"/>
            <a:r>
              <a:rPr lang="en-US" dirty="0"/>
              <a:t>Perception: color</a:t>
            </a:r>
          </a:p>
          <a:p>
            <a:pPr lvl="1"/>
            <a:r>
              <a:rPr lang="en-US" dirty="0"/>
              <a:t>Transformations</a:t>
            </a:r>
          </a:p>
          <a:p>
            <a:pPr lvl="1"/>
            <a:r>
              <a:rPr lang="en-US" dirty="0"/>
              <a:t>Adding context</a:t>
            </a:r>
          </a:p>
          <a:p>
            <a:pPr lvl="1"/>
            <a:r>
              <a:rPr lang="en-US" dirty="0"/>
              <a:t>Smoothing &amp; other large data considerations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37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Parenthood Procedures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72250" y="1761330"/>
            <a:ext cx="5181600" cy="435133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Procedures in 2006 and 2013 as a percentage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Abortions increased from 13% to 26% of total procedures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May want to plot the percent change, screenings fell 50%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87C1F3C-8C59-314A-9713-6550213B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10" y="1646238"/>
            <a:ext cx="595579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8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Scale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axis limit to fill the plotting region</a:t>
            </a:r>
          </a:p>
          <a:p>
            <a:r>
              <a:rPr lang="en-US" dirty="0"/>
              <a:t>In necessary, </a:t>
            </a:r>
          </a:p>
          <a:p>
            <a:pPr lvl="1"/>
            <a:r>
              <a:rPr lang="en-US" dirty="0"/>
              <a:t>Zoom in to focus on region with bulk of data </a:t>
            </a:r>
          </a:p>
          <a:p>
            <a:pPr lvl="1"/>
            <a:r>
              <a:rPr lang="en-US" dirty="0"/>
              <a:t>Make multiple plots of different regions </a:t>
            </a:r>
          </a:p>
          <a:p>
            <a:pPr lvl="1"/>
            <a:r>
              <a:rPr lang="en-US" dirty="0"/>
              <a:t>Transform data to improve resolution (TBC) </a:t>
            </a:r>
          </a:p>
          <a:p>
            <a:r>
              <a:rPr lang="en-US" dirty="0"/>
              <a:t>Don’t change scale mid-axis </a:t>
            </a:r>
          </a:p>
          <a:p>
            <a:r>
              <a:rPr lang="en-US" dirty="0"/>
              <a:t>Don’t use two different scales for the same axis</a:t>
            </a:r>
          </a:p>
        </p:txBody>
      </p:sp>
      <p:pic>
        <p:nvPicPr>
          <p:cNvPr id="7" name="Picture 6" descr="obscure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894" y="1285226"/>
            <a:ext cx="3949094" cy="2404775"/>
          </a:xfrm>
          <a:prstGeom prst="rect">
            <a:avLst/>
          </a:prstGeom>
        </p:spPr>
      </p:pic>
      <p:pic>
        <p:nvPicPr>
          <p:cNvPr id="8" name="Picture 7" descr="obscure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71" y="3012723"/>
            <a:ext cx="3759940" cy="193192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857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</a:t>
            </a:r>
          </a:p>
        </p:txBody>
      </p:sp>
      <p:pic>
        <p:nvPicPr>
          <p:cNvPr id="6" name="Content Placeholder 6" descr="CPSMedian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824172" y="2026495"/>
            <a:ext cx="5027598" cy="3890309"/>
          </a:xfrm>
          <a:prstGeom prst="rect">
            <a:avLst/>
          </a:prstGeom>
        </p:spPr>
      </p:pic>
      <p:pic>
        <p:nvPicPr>
          <p:cNvPr id="4" name="Content Placeholder 3" descr="CPSMedianIncLineDot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5345"/>
          <a:stretch>
            <a:fillRect/>
          </a:stretch>
        </p:blipFill>
        <p:spPr>
          <a:xfrm>
            <a:off x="6019800" y="1646238"/>
            <a:ext cx="5181600" cy="4351339"/>
          </a:xfrm>
        </p:spPr>
      </p:pic>
    </p:spTree>
    <p:extLst>
      <p:ext uri="{BB962C8B-B14F-4D97-AF65-F5344CB8AC3E}">
        <p14:creationId xmlns:p14="http://schemas.microsoft.com/office/powerpoint/2010/main" val="339823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56048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052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320676"/>
            <a:ext cx="10801350" cy="729592"/>
          </a:xfrm>
        </p:spPr>
        <p:txBody>
          <a:bodyPr/>
          <a:lstStyle/>
          <a:p>
            <a:r>
              <a:rPr lang="en-US" dirty="0"/>
              <a:t>Earnings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Emphasize the important difference –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Lines make it easier to see growth in gap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Placement of one point above the other makes it easier to compare males &amp; females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95858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91E62B-F14C-5E4C-8038-B8393BA3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043"/>
            <a:ext cx="6515100" cy="49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7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504950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Conditioning – </a:t>
            </a:r>
            <a:br>
              <a:rPr lang="en-US" dirty="0"/>
            </a:br>
            <a:r>
              <a:rPr lang="en-US" dirty="0"/>
              <a:t>Distributions &amp; Relationships in subgroups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028275"/>
            <a:ext cx="10515600" cy="4351339"/>
          </a:xfrm>
        </p:spPr>
        <p:txBody>
          <a:bodyPr/>
          <a:lstStyle/>
          <a:p>
            <a:r>
              <a:rPr lang="en-US" dirty="0"/>
              <a:t>Superpose (over plot) density curves, fitted curves and lines from different subgroups</a:t>
            </a:r>
          </a:p>
          <a:p>
            <a:r>
              <a:rPr lang="en-US" dirty="0"/>
              <a:t>Juxtapose (plot next to) scatter plots, histograms &amp; keep x and y scales the same across plots to facilitate comparison</a:t>
            </a:r>
          </a:p>
          <a:p>
            <a:r>
              <a:rPr lang="en-US" dirty="0"/>
              <a:t>Use color and plotting symbols to represent additional variables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95858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880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- Color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8794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187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71258" cy="4351339"/>
          </a:xfrm>
        </p:spPr>
        <p:txBody>
          <a:bodyPr>
            <a:normAutofit/>
          </a:bodyPr>
          <a:lstStyle/>
          <a:p>
            <a:r>
              <a:rPr lang="en-US" dirty="0"/>
              <a:t>Choosing a set of colors which work well together is a challenging task for anyone who does not have an intuitive gift for color</a:t>
            </a:r>
          </a:p>
          <a:p>
            <a:r>
              <a:rPr lang="en-US" dirty="0"/>
              <a:t> 7-10% of males are  red-green color blind.</a:t>
            </a:r>
          </a:p>
        </p:txBody>
      </p:sp>
      <p:pic>
        <p:nvPicPr>
          <p:cNvPr id="4" name="Picture 3" descr="Ishihara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28" y="1825625"/>
            <a:ext cx="5852172" cy="4389129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64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Colorfulness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Saturated/colorful colors are hard to look at for a long time. </a:t>
            </a:r>
          </a:p>
          <a:p>
            <a:r>
              <a:rPr lang="en-US" dirty="0"/>
              <a:t>They tend to produce an after-image </a:t>
            </a:r>
            <a:r>
              <a:rPr lang="en-US" dirty="0" err="1"/>
              <a:t>eﬀect</a:t>
            </a:r>
            <a:r>
              <a:rPr lang="en-US" dirty="0"/>
              <a:t> which can be distracting.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brightGreen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4144869"/>
            <a:ext cx="5213646" cy="1625600"/>
          </a:xfrm>
          <a:prstGeom prst="rect">
            <a:avLst/>
          </a:prstGeom>
        </p:spPr>
      </p:pic>
      <p:pic>
        <p:nvPicPr>
          <p:cNvPr id="5" name="Picture 4" descr="DullGreen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3" y="4101646"/>
            <a:ext cx="5571067" cy="16256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128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360" y="1825625"/>
            <a:ext cx="5349844" cy="4351339"/>
          </a:xfrm>
        </p:spPr>
        <p:txBody>
          <a:bodyPr>
            <a:normAutofit/>
          </a:bodyPr>
          <a:lstStyle/>
          <a:p>
            <a:r>
              <a:rPr lang="en-US" dirty="0"/>
              <a:t>Areas should be rendered with colors of similar luminance (brightness).</a:t>
            </a:r>
          </a:p>
          <a:p>
            <a:r>
              <a:rPr lang="en-US" dirty="0"/>
              <a:t>Lighter colors tend to make areas look larger than darker colors</a:t>
            </a:r>
          </a:p>
        </p:txBody>
      </p:sp>
      <p:pic>
        <p:nvPicPr>
          <p:cNvPr id="4" name="Picture 3" descr="GreyBlackSquar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51" y="1230831"/>
            <a:ext cx="6787849" cy="53975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651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Starting Place – </a:t>
            </a:r>
            <a:br>
              <a:rPr lang="en-US" dirty="0"/>
            </a:br>
            <a:r>
              <a:rPr lang="en-US" dirty="0"/>
              <a:t>Know your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 (Numeric)</a:t>
            </a:r>
          </a:p>
          <a:p>
            <a:pPr lvl="1"/>
            <a:r>
              <a:rPr lang="en-US" dirty="0"/>
              <a:t>Continuous (e.g., health care expenditure, temperature)</a:t>
            </a:r>
          </a:p>
          <a:p>
            <a:pPr lvl="1"/>
            <a:r>
              <a:rPr lang="en-US" dirty="0"/>
              <a:t>Discrete  (e.g., number of siblings)</a:t>
            </a:r>
          </a:p>
          <a:p>
            <a:r>
              <a:rPr lang="en-US" dirty="0"/>
              <a:t>Qualitative (Categorical)</a:t>
            </a:r>
          </a:p>
          <a:p>
            <a:pPr lvl="1"/>
            <a:r>
              <a:rPr lang="en-US" dirty="0"/>
              <a:t>Nominal (e.g., lane of traffic, country) </a:t>
            </a:r>
          </a:p>
          <a:p>
            <a:pPr lvl="1"/>
            <a:r>
              <a:rPr lang="en-US" dirty="0"/>
              <a:t>Ordinal (e.g., Yelp rating, education level)</a:t>
            </a:r>
          </a:p>
          <a:p>
            <a:r>
              <a:rPr lang="en-US" dirty="0"/>
              <a:t>See table that maps data types to plot types at end of slides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79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C041-3C20-1F47-8690-FC9F6814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Matplotlib’s </a:t>
            </a:r>
            <a:r>
              <a:rPr lang="en-US" sz="3600" b="1" dirty="0" err="1"/>
              <a:t>virdis</a:t>
            </a:r>
            <a:r>
              <a:rPr lang="en-US" sz="3600" b="1" dirty="0"/>
              <a:t>:</a:t>
            </a:r>
            <a:r>
              <a:rPr lang="en-US" sz="3600" dirty="0"/>
              <a:t> </a:t>
            </a:r>
            <a:r>
              <a:rPr lang="en-US" sz="3600" dirty="0">
                <a:hlinkClick r:id="rId2"/>
              </a:rPr>
              <a:t>https://bids.github.io/colormap</a:t>
            </a:r>
            <a:r>
              <a:rPr lang="en-US" sz="3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CCC2D-070A-C34B-92B8-FEFE8010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88" y="1753986"/>
            <a:ext cx="6518564" cy="391113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273E9-ACD2-4A47-9F1E-50BD10AEE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926080"/>
            <a:ext cx="6553200" cy="3931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95947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and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– Choose a </a:t>
            </a:r>
            <a:r>
              <a:rPr lang="en-US" b="1" dirty="0"/>
              <a:t>qualitative</a:t>
            </a:r>
            <a:r>
              <a:rPr lang="en-US" dirty="0"/>
              <a:t> scheme that makes it easy to distinguish between categories</a:t>
            </a:r>
          </a:p>
          <a:p>
            <a:r>
              <a:rPr lang="en-US" dirty="0"/>
              <a:t>Quantitative – Choose a color scheme that implies magnitude. </a:t>
            </a:r>
          </a:p>
          <a:p>
            <a:pPr lvl="1"/>
            <a:r>
              <a:rPr lang="en-US" dirty="0"/>
              <a:t>Does the data progress from low to high? Use a </a:t>
            </a:r>
            <a:r>
              <a:rPr lang="en-US" b="1" dirty="0"/>
              <a:t>sequential</a:t>
            </a:r>
            <a:r>
              <a:rPr lang="en-US" dirty="0"/>
              <a:t> scheme where light colors are for low values</a:t>
            </a:r>
          </a:p>
          <a:p>
            <a:pPr lvl="1"/>
            <a:r>
              <a:rPr lang="en-US" dirty="0"/>
              <a:t>Do both low and high value deserve equal emphasis? Use a </a:t>
            </a:r>
            <a:r>
              <a:rPr lang="en-US" b="1" dirty="0"/>
              <a:t>diverging</a:t>
            </a:r>
            <a:r>
              <a:rPr lang="en-US" dirty="0"/>
              <a:t> scheme where light colors represent middle values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710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801350" cy="828675"/>
          </a:xfrm>
        </p:spPr>
        <p:txBody>
          <a:bodyPr/>
          <a:lstStyle/>
          <a:p>
            <a:r>
              <a:rPr lang="en-US" dirty="0" err="1"/>
              <a:t>Colormaps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5FE03F-2C52-8C4A-8EBC-19BB08987B9C}"/>
              </a:ext>
            </a:extLst>
          </p:cNvPr>
          <p:cNvSpPr txBox="1"/>
          <p:nvPr/>
        </p:nvSpPr>
        <p:spPr>
          <a:xfrm>
            <a:off x="4385151" y="229671"/>
            <a:ext cx="74687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matplotlib.org</a:t>
            </a:r>
            <a:r>
              <a:rPr lang="en-US" dirty="0"/>
              <a:t>/examples/color/</a:t>
            </a:r>
            <a:r>
              <a:rPr lang="en-US" dirty="0" err="1"/>
              <a:t>colormaps_reference.html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B84BB-2E94-AB40-BD9F-12C97D7A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7" y="879925"/>
            <a:ext cx="6502400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C5F9EC-4017-F146-9631-62640513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6" y="844630"/>
            <a:ext cx="3806826" cy="3114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53C0E-30AE-6B4D-B7F9-7B98AE58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836" y="4130503"/>
            <a:ext cx="3832624" cy="23495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E333E-C9A7-0E46-8DD9-4ACF89061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7" y="2428704"/>
            <a:ext cx="65151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7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- Length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1931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80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plot, Pie chart, Dot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Experiments found that </a:t>
            </a:r>
            <a:r>
              <a:rPr lang="en-US" b="1" dirty="0"/>
              <a:t>angle</a:t>
            </a:r>
            <a:r>
              <a:rPr lang="en-US" dirty="0"/>
              <a:t> judgments based on pie charts are </a:t>
            </a:r>
            <a:r>
              <a:rPr lang="en-US" b="1" dirty="0"/>
              <a:t>less accurate</a:t>
            </a:r>
            <a:r>
              <a:rPr lang="en-US" dirty="0"/>
              <a:t> than length judgments from bar charts </a:t>
            </a:r>
          </a:p>
          <a:p>
            <a:r>
              <a:rPr lang="en-US" b="1" dirty="0"/>
              <a:t>Length is easier to compare than area or volume</a:t>
            </a:r>
          </a:p>
          <a:p>
            <a:r>
              <a:rPr lang="en-US" dirty="0"/>
              <a:t>Lengths that fall on a line are easier to compare than lengths on parallel lines, i.e., judgments based on dot charts are easier to make than judgments based on bar plots 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997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fricaGDPDots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b="12599"/>
          <a:stretch>
            <a:fillRect/>
          </a:stretch>
        </p:blipFill>
        <p:spPr>
          <a:xfrm>
            <a:off x="6097385" y="1141416"/>
            <a:ext cx="5996363" cy="5035550"/>
          </a:xfrm>
        </p:spPr>
      </p:pic>
      <p:pic>
        <p:nvPicPr>
          <p:cNvPr id="3" name="Content Placeholder 2" descr="africaGDPBoxes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42" r="-16842"/>
          <a:stretch>
            <a:fillRect/>
          </a:stretch>
        </p:blipFill>
        <p:spPr>
          <a:xfrm>
            <a:off x="0" y="964278"/>
            <a:ext cx="6207299" cy="5212688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616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of these plots is easiest to read?</a:t>
            </a:r>
          </a:p>
        </p:txBody>
      </p:sp>
      <p:pic>
        <p:nvPicPr>
          <p:cNvPr id="7" name="Content Placeholder 6" descr="plotQN1QL1.2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0" y="1501385"/>
            <a:ext cx="4694339" cy="3942153"/>
          </a:xfrm>
        </p:spPr>
      </p:pic>
      <p:pic>
        <p:nvPicPr>
          <p:cNvPr id="8" name="Content Placeholder 7" descr="plotQN1QL1.3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7722549" y="1501385"/>
            <a:ext cx="4812972" cy="4041777"/>
          </a:xfrm>
        </p:spPr>
      </p:pic>
      <p:sp>
        <p:nvSpPr>
          <p:cNvPr id="9" name="TextBox 8"/>
          <p:cNvSpPr txBox="1"/>
          <p:nvPr/>
        </p:nvSpPr>
        <p:spPr>
          <a:xfrm>
            <a:off x="2715097" y="6056327"/>
            <a:ext cx="7128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linkClick r:id="rId5"/>
              </a:rPr>
              <a:t>http://bit.ly/ds100-fa18-</a:t>
            </a:r>
            <a:r>
              <a:rPr lang="en-US" sz="4000" b="1" dirty="0"/>
              <a:t>viz </a:t>
            </a:r>
          </a:p>
        </p:txBody>
      </p:sp>
      <p:pic>
        <p:nvPicPr>
          <p:cNvPr id="12" name="Content Placeholder 5" descr="plotQN1QL1.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2310901" y="1443037"/>
            <a:ext cx="7274148" cy="40005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5022" y="2012986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125" y="1872998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50563" y="1872998"/>
            <a:ext cx="893228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1349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and Jiggling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Stacked bar plots and histograms are difficult to read because the base line moves from one bar to the next</a:t>
            </a:r>
          </a:p>
          <a:p>
            <a:r>
              <a:rPr lang="en-US" dirty="0"/>
              <a:t>Line plots where the area between successive lines represent the measurement are very difficult to read because the base line jiggles up and down.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223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Emissions from Fuel Consumption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historical carbon dioxide (CO2) emissions from fuel combustion (</a:t>
            </a:r>
            <a:r>
              <a:rPr lang="en-US" dirty="0">
                <a:hlinkClick r:id="rId2"/>
              </a:rPr>
              <a:t>http://cait.wri.org</a:t>
            </a:r>
            <a:r>
              <a:rPr lang="en-US" dirty="0"/>
              <a:t>)</a:t>
            </a:r>
          </a:p>
          <a:p>
            <a:r>
              <a:rPr lang="en-US" dirty="0"/>
              <a:t>Country annual CO2 emissions date back to 1850 </a:t>
            </a:r>
          </a:p>
          <a:p>
            <a:r>
              <a:rPr lang="en-US" dirty="0"/>
              <a:t>Typical report on trends since 1950 for the 14 countries that emitted the greatest amount of CO2 in 2012 </a:t>
            </a:r>
          </a:p>
          <a:p>
            <a:r>
              <a:rPr lang="en-US" dirty="0"/>
              <a:t>World Resources Institute (http://</a:t>
            </a:r>
            <a:r>
              <a:rPr lang="en-US" dirty="0" err="1"/>
              <a:t>www.wri.org</a:t>
            </a:r>
            <a:r>
              <a:rPr lang="en-US" dirty="0"/>
              <a:t>/)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38617"/>
              </p:ext>
            </p:extLst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343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Emissions</a:t>
            </a:r>
          </a:p>
        </p:txBody>
      </p:sp>
      <p:pic>
        <p:nvPicPr>
          <p:cNvPr id="5" name="Content Placeholder 4" descr="CO2EmissionsStackedLine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54" r="-9454"/>
          <a:stretch>
            <a:fillRect/>
          </a:stretch>
        </p:blipFill>
        <p:spPr/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400897"/>
              </p:ext>
            </p:extLst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529E01-D1F4-EE4C-A050-AA00CFE7F0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2267" y="1825625"/>
            <a:ext cx="45214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of Plot Types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89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663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Transform Variables?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Reveal distribution of most of the observations (otherwise much of the data is squashed in a small region)</a:t>
            </a:r>
          </a:p>
          <a:p>
            <a:r>
              <a:rPr lang="en-US" dirty="0"/>
              <a:t>Reveal anomalies on the “other side” of the data</a:t>
            </a:r>
          </a:p>
          <a:p>
            <a:r>
              <a:rPr lang="en-US" dirty="0"/>
              <a:t>Numerical summaries of transformed data are better summaries of a symmetric distribution </a:t>
            </a:r>
          </a:p>
          <a:p>
            <a:r>
              <a:rPr lang="en-US" b="1" dirty="0"/>
              <a:t>Logarithmic transformations take care of most needs.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73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" y="1646238"/>
            <a:ext cx="11254673" cy="3759200"/>
          </a:xfrm>
          <a:prstGeom prst="rightArrow">
            <a:avLst/>
          </a:prstGeom>
        </p:spPr>
      </p:pic>
      <p:pic>
        <p:nvPicPr>
          <p:cNvPr id="6" name="Picture 5" descr="log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0" y="3960234"/>
            <a:ext cx="10835832" cy="3759200"/>
          </a:xfrm>
          <a:prstGeom prst="rect">
            <a:avLst/>
          </a:prstGeom>
        </p:spPr>
      </p:pic>
      <p:pic>
        <p:nvPicPr>
          <p:cNvPr id="4" name="Content Placeholder 3" descr="logv1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2" r="-14902"/>
          <a:stretch>
            <a:fillRect/>
          </a:stretch>
        </p:blipFill>
        <p:spPr>
          <a:xfrm>
            <a:off x="-1215991" y="147520"/>
            <a:ext cx="14429761" cy="29974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60" y="168177"/>
            <a:ext cx="4865466" cy="1325563"/>
          </a:xfrm>
        </p:spPr>
        <p:txBody>
          <a:bodyPr/>
          <a:lstStyle/>
          <a:p>
            <a:r>
              <a:rPr lang="en-US" dirty="0"/>
              <a:t>Log transformation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59283" y="1646238"/>
            <a:ext cx="8998334" cy="1794439"/>
            <a:chOff x="959283" y="1646238"/>
            <a:chExt cx="8998334" cy="179443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959283" y="1646238"/>
              <a:ext cx="252750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212033" y="1646238"/>
              <a:ext cx="773907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1418656" y="1646238"/>
              <a:ext cx="8538961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837683" y="3634183"/>
            <a:ext cx="9228021" cy="2120490"/>
            <a:chOff x="837683" y="3634183"/>
            <a:chExt cx="9228021" cy="2120490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837683" y="3634183"/>
              <a:ext cx="121600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12033" y="3634183"/>
              <a:ext cx="4205883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418656" y="3634183"/>
              <a:ext cx="8647048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8890245" y="2391265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TRANSFORM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42645" y="4326981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ZOOM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08B1C-F6BC-B040-86A8-8667220A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0" y="395200"/>
            <a:ext cx="7289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60" y="168177"/>
            <a:ext cx="3032165" cy="6361211"/>
          </a:xfrm>
        </p:spPr>
        <p:txBody>
          <a:bodyPr/>
          <a:lstStyle/>
          <a:p>
            <a:r>
              <a:rPr lang="en-US" dirty="0"/>
              <a:t>Basic</a:t>
            </a:r>
            <a:br>
              <a:rPr lang="en-US" dirty="0"/>
            </a:br>
            <a:r>
              <a:rPr lang="en-US" dirty="0"/>
              <a:t>Functional Relations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A85FFF-5B71-C344-9257-6E9ED28B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63" y="0"/>
            <a:ext cx="7857741" cy="66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38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B3DA21-D3C8-A14A-AB0C-B74F797C0DBD}"/>
              </a:ext>
            </a:extLst>
          </p:cNvPr>
          <p:cNvSpPr txBox="1">
            <a:spLocks/>
          </p:cNvSpPr>
          <p:nvPr/>
        </p:nvSpPr>
        <p:spPr>
          <a:xfrm>
            <a:off x="268247" y="182465"/>
            <a:ext cx="10333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Log transformation: Swiss army knife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6B193-106A-0E41-BB81-CE1687C0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1" y="4957763"/>
            <a:ext cx="10544175" cy="771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C24AB-10B6-F54E-921B-E889579F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11" y="2974426"/>
            <a:ext cx="10471870" cy="9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" y="1646238"/>
            <a:ext cx="11254673" cy="3759200"/>
          </a:xfrm>
          <a:prstGeom prst="rightArrow">
            <a:avLst/>
          </a:prstGeom>
        </p:spPr>
      </p:pic>
      <p:pic>
        <p:nvPicPr>
          <p:cNvPr id="6" name="Picture 5" descr="log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0" y="3960234"/>
            <a:ext cx="10835832" cy="3759200"/>
          </a:xfrm>
          <a:prstGeom prst="rect">
            <a:avLst/>
          </a:prstGeom>
        </p:spPr>
      </p:pic>
      <p:pic>
        <p:nvPicPr>
          <p:cNvPr id="4" name="Content Placeholder 3" descr="logv1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2" r="-14902"/>
          <a:stretch>
            <a:fillRect/>
          </a:stretch>
        </p:blipFill>
        <p:spPr>
          <a:xfrm>
            <a:off x="-1215991" y="147520"/>
            <a:ext cx="14429761" cy="29974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60" y="168177"/>
            <a:ext cx="4865466" cy="1325563"/>
          </a:xfrm>
        </p:spPr>
        <p:txBody>
          <a:bodyPr/>
          <a:lstStyle/>
          <a:p>
            <a:r>
              <a:rPr lang="en-US" dirty="0"/>
              <a:t>Log transformation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59283" y="1646238"/>
            <a:ext cx="8998334" cy="1794439"/>
            <a:chOff x="959283" y="1646238"/>
            <a:chExt cx="8998334" cy="179443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959283" y="1646238"/>
              <a:ext cx="252750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212033" y="1646238"/>
              <a:ext cx="773907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1418656" y="1646238"/>
              <a:ext cx="8538961" cy="179443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837683" y="3634183"/>
            <a:ext cx="9228021" cy="2120490"/>
            <a:chOff x="837683" y="3634183"/>
            <a:chExt cx="9228021" cy="2120490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837683" y="3634183"/>
              <a:ext cx="121600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12033" y="3634183"/>
              <a:ext cx="4205883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418656" y="3634183"/>
              <a:ext cx="8647048" cy="212049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8890245" y="2391265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TRANSFORM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42645" y="4326981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ZOOM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08B1C-F6BC-B040-86A8-8667220A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0" y="395200"/>
            <a:ext cx="7289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6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v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800"/>
            <a:ext cx="11461888" cy="3759200"/>
          </a:xfrm>
          <a:prstGeom prst="rect">
            <a:avLst/>
          </a:prstGeom>
        </p:spPr>
      </p:pic>
      <p:pic>
        <p:nvPicPr>
          <p:cNvPr id="7" name="Content Placeholder 6" descr="invv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" r="5292"/>
          <a:stretch>
            <a:fillRect/>
          </a:stretch>
        </p:blipFill>
        <p:spPr>
          <a:xfrm>
            <a:off x="552450" y="-24358"/>
            <a:ext cx="10515600" cy="435133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transformation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16084" y="2219511"/>
            <a:ext cx="9822506" cy="2692246"/>
            <a:chOff x="716084" y="2219511"/>
            <a:chExt cx="9822506" cy="2692246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716084" y="2229146"/>
              <a:ext cx="9822506" cy="268261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02480" y="2229146"/>
              <a:ext cx="1459189" cy="2672976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648344" y="2219511"/>
              <a:ext cx="0" cy="268261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8284781" y="2976041"/>
            <a:ext cx="2783269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22819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Power Transformation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Effective when max/min &gt; 5</a:t>
            </a:r>
          </a:p>
          <a:p>
            <a:r>
              <a:rPr lang="en-US" dirty="0"/>
              <a:t>Sometimes add a shift before transform</a:t>
            </a:r>
          </a:p>
          <a:p>
            <a:r>
              <a:rPr lang="en-US" dirty="0"/>
              <a:t>Ratio of hinges can help select a transformation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216222" y="4765043"/>
          <a:ext cx="3470243" cy="803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Equation" r:id="rId4" imgW="1803400" imgH="431800" progId="Equation.3">
                  <p:embed/>
                </p:oleObj>
              </mc:Choice>
              <mc:Fallback>
                <p:oleObj name="Equation" r:id="rId4" imgW="1803400" imgH="431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6222" y="4765043"/>
                        <a:ext cx="3470243" cy="803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12308" y="1456293"/>
            <a:ext cx="329668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Box-Cox Transformation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9427994" y="783578"/>
          <a:ext cx="1353793" cy="89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Equation" r:id="rId6" imgW="762000" imgH="444500" progId="Equation.3">
                  <p:embed/>
                </p:oleObj>
              </mc:Choice>
              <mc:Fallback>
                <p:oleObj name="Equation" r:id="rId6" imgW="762000" imgH="4445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27994" y="783578"/>
                        <a:ext cx="1353793" cy="89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9" descr="boxcoxfromFox.tiff"/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r="1597"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9427994" y="6113294"/>
            <a:ext cx="24527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Courtesy of J. Fox</a:t>
            </a:r>
          </a:p>
        </p:txBody>
      </p:sp>
    </p:spTree>
    <p:extLst>
      <p:ext uri="{BB962C8B-B14F-4D97-AF65-F5344CB8AC3E}">
        <p14:creationId xmlns:p14="http://schemas.microsoft.com/office/powerpoint/2010/main" val="3811347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Logs and complex relations</a:t>
            </a:r>
            <a:br>
              <a:rPr lang="en-US" dirty="0"/>
            </a:br>
            <a:r>
              <a:rPr lang="en-US" dirty="0"/>
              <a:t>Kepler’s third law (1619)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36718E3-D985-F443-92A8-E3F8BD66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58" y="2357438"/>
            <a:ext cx="5063392" cy="278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DC3DC8-5A9C-9B4C-8BAE-8C4D47D3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456" y="1771650"/>
            <a:ext cx="6499143" cy="47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1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Logs and complex relations</a:t>
            </a:r>
            <a:br>
              <a:rPr lang="en-US" dirty="0"/>
            </a:br>
            <a:r>
              <a:rPr lang="en-US" dirty="0"/>
              <a:t>Kepler’s third law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9CFAD1-5E75-A148-AC5D-B59236A3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4622"/>
            <a:ext cx="6215085" cy="4528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977B0-6E59-7A4B-A4A6-51707AF7C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896" y="1824622"/>
            <a:ext cx="5941104" cy="45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1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Kaiser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Oakland Kaiser mothers </a:t>
            </a:r>
          </a:p>
          <a:p>
            <a:r>
              <a:rPr lang="en-US" dirty="0"/>
              <a:t>1960s</a:t>
            </a:r>
          </a:p>
          <a:p>
            <a:r>
              <a:rPr lang="en-US" dirty="0"/>
              <a:t>Measure the babies weight (in ounces) at birth</a:t>
            </a:r>
          </a:p>
          <a:p>
            <a:r>
              <a:rPr lang="en-US" dirty="0"/>
              <a:t>All babies: </a:t>
            </a:r>
          </a:p>
          <a:p>
            <a:pPr lvl="1"/>
            <a:r>
              <a:rPr lang="en-US" dirty="0"/>
              <a:t>Male</a:t>
            </a:r>
          </a:p>
          <a:p>
            <a:pPr lvl="1"/>
            <a:r>
              <a:rPr lang="en-US" dirty="0"/>
              <a:t>Single births (no twins, etc.)</a:t>
            </a:r>
          </a:p>
          <a:p>
            <a:pPr lvl="1"/>
            <a:r>
              <a:rPr lang="en-US" dirty="0"/>
              <a:t>Survived 28 days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0315A-812E-9748-BE49-7FFF7C1196B4}"/>
              </a:ext>
            </a:extLst>
          </p:cNvPr>
          <p:cNvSpPr txBox="1"/>
          <p:nvPr/>
        </p:nvSpPr>
        <p:spPr>
          <a:xfrm>
            <a:off x="7880685" y="320675"/>
            <a:ext cx="4126832" cy="25853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Data provenance:</a:t>
            </a:r>
          </a:p>
          <a:p>
            <a:endParaRPr lang="en-US" dirty="0"/>
          </a:p>
          <a:p>
            <a:r>
              <a:rPr lang="en-US" dirty="0"/>
              <a:t>Mothers who use Kaiser</a:t>
            </a:r>
          </a:p>
          <a:p>
            <a:endParaRPr lang="en-US" dirty="0"/>
          </a:p>
          <a:p>
            <a:r>
              <a:rPr lang="en-US" dirty="0"/>
              <a:t>Starts as administrative dataset, expanded into study with new data</a:t>
            </a:r>
          </a:p>
          <a:p>
            <a:endParaRPr lang="en-US" dirty="0"/>
          </a:p>
          <a:p>
            <a:r>
              <a:rPr lang="en-US" dirty="0"/>
              <a:t>Selection mechanism </a:t>
            </a:r>
            <a:r>
              <a:rPr lang="en-US" b="1" dirty="0"/>
              <a:t>not</a:t>
            </a:r>
            <a:r>
              <a:rPr lang="en-US" dirty="0"/>
              <a:t> random</a:t>
            </a:r>
          </a:p>
        </p:txBody>
      </p:sp>
    </p:spTree>
    <p:extLst>
      <p:ext uri="{BB962C8B-B14F-4D97-AF65-F5344CB8AC3E}">
        <p14:creationId xmlns:p14="http://schemas.microsoft.com/office/powerpoint/2010/main" val="7801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801350" cy="65087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Logs and complex relations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1D70B43-063F-7545-A371-30051F48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861"/>
            <a:ext cx="12015487" cy="575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0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Straighten Relationships?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Easier to uncover the form of the relationship if we can transform it to linear relationship; we see what transformation used to make it linear </a:t>
            </a:r>
          </a:p>
          <a:p>
            <a:r>
              <a:rPr lang="en-US" dirty="0"/>
              <a:t>Linear relationships are particularly simple to interpret &amp; fit </a:t>
            </a:r>
          </a:p>
          <a:p>
            <a:r>
              <a:rPr lang="en-US" dirty="0"/>
              <a:t>Choose a transformation that’s simple and easily interpreted in the context of the problem, e.g., a power of 2, 3, ½, 0 (log), -1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395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Straighten Relationships with Transformations</a:t>
            </a:r>
            <a:endParaRPr lang="en-US" sz="2800" dirty="0"/>
          </a:p>
        </p:txBody>
      </p:sp>
      <p:pic>
        <p:nvPicPr>
          <p:cNvPr id="7" name="Content Placeholder 3" descr="log-logExample.pdf"/>
          <p:cNvPicPr>
            <a:picLocks noGrp="1" noChangeAspect="1"/>
          </p:cNvPicPr>
          <p:nvPr>
            <p:ph idx="1"/>
          </p:nvPr>
        </p:nvPicPr>
        <p:blipFill>
          <a:blip r:embed="rId3"/>
          <a:srcRect t="-7537" b="-7537"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341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Straighten Relationships with Transformations</a:t>
            </a:r>
            <a:endParaRPr lang="en-US" sz="2800" dirty="0"/>
          </a:p>
        </p:txBody>
      </p:sp>
      <p:pic>
        <p:nvPicPr>
          <p:cNvPr id="4" name="Content Placeholder 3" descr="TukeyBulge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0" r="-14270"/>
          <a:stretch>
            <a:fillRect/>
          </a:stretch>
        </p:blipFill>
        <p:spPr/>
      </p:pic>
      <p:pic>
        <p:nvPicPr>
          <p:cNvPr id="8" name="Content Placeholder 3" descr="log-logExample.pdf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66766" b="-66766"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0170" y="5542969"/>
            <a:ext cx="233000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err="1"/>
              <a:t>Tukey-Mosteller</a:t>
            </a:r>
            <a:r>
              <a:rPr lang="en-US" dirty="0"/>
              <a:t> </a:t>
            </a:r>
          </a:p>
          <a:p>
            <a:r>
              <a:rPr lang="en-US" dirty="0"/>
              <a:t>Bulge Diagram</a:t>
            </a:r>
          </a:p>
        </p:txBody>
      </p:sp>
    </p:spTree>
    <p:extLst>
      <p:ext uri="{BB962C8B-B14F-4D97-AF65-F5344CB8AC3E}">
        <p14:creationId xmlns:p14="http://schemas.microsoft.com/office/powerpoint/2010/main" val="348445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Power transformations</a:t>
            </a:r>
            <a:endParaRPr lang="en-US" sz="2800" dirty="0"/>
          </a:p>
        </p:txBody>
      </p:sp>
      <p:pic>
        <p:nvPicPr>
          <p:cNvPr id="3" name="Content Placeholder 2" descr="linearFigure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33" r="-33033"/>
          <a:stretch>
            <a:fillRect/>
          </a:stretch>
        </p:blipFill>
        <p:spPr>
          <a:xfrm>
            <a:off x="838200" y="1255300"/>
            <a:ext cx="10207512" cy="4921663"/>
          </a:xfrm>
        </p:spPr>
      </p:pic>
      <p:sp>
        <p:nvSpPr>
          <p:cNvPr id="4" name="TextBox 3"/>
          <p:cNvSpPr txBox="1"/>
          <p:nvPr/>
        </p:nvSpPr>
        <p:spPr>
          <a:xfrm>
            <a:off x="8951505" y="1459077"/>
            <a:ext cx="2094207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Bulge diagram says:</a:t>
            </a:r>
          </a:p>
          <a:p>
            <a:r>
              <a:rPr lang="en-US" dirty="0"/>
              <a:t>go up power ladder in x or </a:t>
            </a:r>
          </a:p>
          <a:p>
            <a:r>
              <a:rPr lang="en-US" dirty="0"/>
              <a:t>down the power ladder in y or</a:t>
            </a:r>
          </a:p>
          <a:p>
            <a:r>
              <a:rPr lang="en-US" dirty="0"/>
              <a:t> both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1342" y="4429347"/>
            <a:ext cx="209420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Some times a square root transformation can help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51505" y="4570103"/>
            <a:ext cx="209420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Shift positive and then transform can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1342" y="1646238"/>
            <a:ext cx="209420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This is what we are looking for:</a:t>
            </a:r>
          </a:p>
          <a:p>
            <a:r>
              <a:rPr lang="en-US" dirty="0"/>
              <a:t>monotone and</a:t>
            </a:r>
          </a:p>
          <a:p>
            <a:r>
              <a:rPr lang="en-US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369204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Bank Country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World Bank provides financial and technical assistance to developing countries. </a:t>
            </a:r>
          </a:p>
          <a:p>
            <a:r>
              <a:rPr lang="en-US" dirty="0"/>
              <a:t>In 2010, the World Bank launched an Open Data Website that provides access to data from their reports on topics such as GDP, education, health, and the environment. </a:t>
            </a:r>
          </a:p>
          <a:p>
            <a:r>
              <a:rPr lang="en-US" dirty="0"/>
              <a:t>We are interested in the relationship between life expectancy and health expenditures </a:t>
            </a:r>
          </a:p>
          <a:p>
            <a:r>
              <a:rPr lang="en-US" dirty="0"/>
              <a:t>These variables are measured at the country level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252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 &amp; Life Expectancy</a:t>
            </a:r>
          </a:p>
        </p:txBody>
      </p:sp>
      <p:pic>
        <p:nvPicPr>
          <p:cNvPr id="7" name="Content Placeholder 6" descr="HealthCareLifeExp1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41" b="-9141"/>
          <a:stretch>
            <a:fillRect/>
          </a:stretch>
        </p:blipFill>
        <p:spPr>
          <a:xfrm>
            <a:off x="297242" y="1825625"/>
            <a:ext cx="5722558" cy="4351339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does the bulge diagram tell us?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9" name="Content Placeholder 3" descr="TukeyBul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0" r="-14270"/>
          <a:stretch>
            <a:fillRect/>
          </a:stretch>
        </p:blipFill>
        <p:spPr>
          <a:xfrm>
            <a:off x="6972199" y="2838874"/>
            <a:ext cx="3512346" cy="29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7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</a:t>
            </a:r>
          </a:p>
        </p:txBody>
      </p:sp>
      <p:pic>
        <p:nvPicPr>
          <p:cNvPr id="7" name="Content Placeholder 6" descr="HChis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pic>
        <p:nvPicPr>
          <p:cNvPr id="8" name="Content Placeholder 7" descr="HClog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069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Expectancy</a:t>
            </a:r>
          </a:p>
        </p:txBody>
      </p:sp>
      <p:pic>
        <p:nvPicPr>
          <p:cNvPr id="5" name="Content Placeholder 4" descr="LEhis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5" b="-15315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Unusual feature – left skew. Upper bound on life expectancy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 transformation?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Range is factor of 2 so shift first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/>
              <a:t>Pull up the low end with a square or cube transformation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323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Costs &amp; Life Expectancy</a:t>
            </a:r>
          </a:p>
        </p:txBody>
      </p:sp>
      <p:pic>
        <p:nvPicPr>
          <p:cNvPr id="6" name="Content Placeholder 5" descr="LEbyHClog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07" b="-15607"/>
          <a:stretch>
            <a:fillRect/>
          </a:stretch>
        </p:blipFill>
        <p:spPr>
          <a:xfrm>
            <a:off x="838200" y="893437"/>
            <a:ext cx="5181600" cy="4351339"/>
          </a:xfrm>
        </p:spPr>
      </p:pic>
      <p:pic>
        <p:nvPicPr>
          <p:cNvPr id="9" name="Content Placeholder 8" descr="LEcubeHClog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07" b="-15607"/>
          <a:stretch>
            <a:fillRect/>
          </a:stretch>
        </p:blipFill>
        <p:spPr>
          <a:xfrm>
            <a:off x="6139066" y="1028537"/>
            <a:ext cx="5181600" cy="4351339"/>
          </a:xfrm>
        </p:spPr>
      </p:pic>
      <p:sp>
        <p:nvSpPr>
          <p:cNvPr id="10" name="TextBox 9"/>
          <p:cNvSpPr txBox="1"/>
          <p:nvPr/>
        </p:nvSpPr>
        <p:spPr>
          <a:xfrm>
            <a:off x="4972052" y="4687378"/>
            <a:ext cx="5619019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Issues remaining:</a:t>
            </a:r>
          </a:p>
          <a:p>
            <a:r>
              <a:rPr lang="en-US" sz="2800" dirty="0"/>
              <a:t>3 unusual countries</a:t>
            </a:r>
          </a:p>
          <a:p>
            <a:r>
              <a:rPr lang="en-US" sz="2800" dirty="0"/>
              <a:t>Complexity of cube model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42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collected on mother’s and their babies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Birth weight (ounces)</a:t>
            </a:r>
          </a:p>
          <a:p>
            <a:r>
              <a:rPr lang="en-US" dirty="0"/>
              <a:t>Gestation (weeks)</a:t>
            </a:r>
          </a:p>
          <a:p>
            <a:r>
              <a:rPr lang="en-US" dirty="0"/>
              <a:t>Parity - total number of previous pregnancies</a:t>
            </a:r>
          </a:p>
          <a:p>
            <a:r>
              <a:rPr lang="en-US" dirty="0"/>
              <a:t>Mother’s height and weight</a:t>
            </a:r>
          </a:p>
          <a:p>
            <a:r>
              <a:rPr lang="en-US" dirty="0"/>
              <a:t>Mother’s smoking status</a:t>
            </a:r>
          </a:p>
          <a:p>
            <a:r>
              <a:rPr lang="en-US" dirty="0"/>
              <a:t>Mother’s age, race, education level, income</a:t>
            </a:r>
          </a:p>
          <a:p>
            <a:r>
              <a:rPr lang="en-US" dirty="0"/>
              <a:t>Father’s information and more…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90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 Context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040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Context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axes, include units</a:t>
            </a:r>
          </a:p>
          <a:p>
            <a:r>
              <a:rPr lang="en-US" dirty="0"/>
              <a:t>Add Reference lines and markers for important values </a:t>
            </a:r>
          </a:p>
          <a:p>
            <a:r>
              <a:rPr lang="en-US" dirty="0"/>
              <a:t>Label points of unusual/interesting observations</a:t>
            </a:r>
          </a:p>
          <a:p>
            <a:r>
              <a:rPr lang="en-US" dirty="0"/>
              <a:t>Include captions that describe data, how plotted, and describe important features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5056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Large n (records)</a:t>
            </a:r>
            <a:br>
              <a:rPr lang="en-US" dirty="0"/>
            </a:br>
            <a:r>
              <a:rPr lang="en-US" dirty="0"/>
              <a:t>Smoothing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740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pic>
        <p:nvPicPr>
          <p:cNvPr id="4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499607"/>
            <a:ext cx="5181600" cy="467735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3-dimensional histogram is needed, but hard to come by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Use heat map or </a:t>
            </a:r>
            <a:r>
              <a:rPr lang="en-US" dirty="0" err="1"/>
              <a:t>hexbin</a:t>
            </a:r>
            <a:r>
              <a:rPr lang="en-US" dirty="0"/>
              <a:t> plot or transparency or contour plot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Make a smooth curve that takes local averages to see the conditional center, i.e., average y in a neighborhood of x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24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Smoothing Detour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51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B15C91-1CF0-2649-B720-18BD96E1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78" y="314326"/>
            <a:ext cx="9103347" cy="5897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A495C4-D844-D544-939C-F86E23A65F3F}"/>
              </a:ext>
            </a:extLst>
          </p:cNvPr>
          <p:cNvSpPr/>
          <p:nvPr/>
        </p:nvSpPr>
        <p:spPr>
          <a:xfrm>
            <a:off x="6096000" y="6373297"/>
            <a:ext cx="578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density.html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44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Dataset</a:t>
            </a:r>
          </a:p>
        </p:txBody>
      </p:sp>
      <p:pic>
        <p:nvPicPr>
          <p:cNvPr id="6" name="Content Placeholder 5" descr="em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539406" y="2271455"/>
            <a:ext cx="10515600" cy="4351339"/>
          </a:xfrm>
        </p:spPr>
      </p:pic>
      <p:sp>
        <p:nvSpPr>
          <p:cNvPr id="7" name="TextBox 6"/>
          <p:cNvSpPr txBox="1"/>
          <p:nvPr/>
        </p:nvSpPr>
        <p:spPr>
          <a:xfrm>
            <a:off x="4364057" y="1430793"/>
            <a:ext cx="762021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10 values</a:t>
            </a:r>
          </a:p>
          <a:p>
            <a:r>
              <a:rPr lang="en-US" sz="2800" dirty="0"/>
              <a:t>0.7, 0.8, 0.9, 2.1, 2.2, 2.8, 2.9, 3.1, 3.6, 4.8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16340" y="2596441"/>
            <a:ext cx="338608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Each value is 1/10 of the sample</a:t>
            </a:r>
          </a:p>
        </p:txBody>
      </p:sp>
    </p:spTree>
    <p:extLst>
      <p:ext uri="{BB962C8B-B14F-4D97-AF65-F5344CB8AC3E}">
        <p14:creationId xmlns:p14="http://schemas.microsoft.com/office/powerpoint/2010/main" val="240362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smooth these 1/10 point masses</a:t>
            </a:r>
          </a:p>
        </p:txBody>
      </p:sp>
      <p:pic>
        <p:nvPicPr>
          <p:cNvPr id="6" name="Content Placeholder 5" descr="emf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85" b="-12585"/>
          <a:stretch>
            <a:fillRect/>
          </a:stretch>
        </p:blipFill>
        <p:spPr>
          <a:xfrm>
            <a:off x="189671" y="1825625"/>
            <a:ext cx="6201038" cy="4351339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36998" y="1825625"/>
            <a:ext cx="5181600" cy="4351339"/>
          </a:xfrm>
        </p:spPr>
        <p:txBody>
          <a:bodyPr>
            <a:normAutofit/>
          </a:bodyPr>
          <a:lstStyle/>
          <a:p>
            <a:r>
              <a:rPr lang="en-US" dirty="0"/>
              <a:t>BECAUSE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this is a sample and we believe that other values near the ones we observed are reasonable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we want to focus on general structure rather than individual observations</a:t>
            </a:r>
          </a:p>
          <a:p>
            <a:pPr marL="457200" indent="-45720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1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histogram </a:t>
            </a:r>
            <a:r>
              <a:rPr lang="en-US" dirty="0" err="1"/>
              <a:t>smooths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36998" y="1541916"/>
            <a:ext cx="5181600" cy="4351339"/>
          </a:xfrm>
        </p:spPr>
        <p:txBody>
          <a:bodyPr>
            <a:normAutofit fontScale="92500"/>
          </a:bodyPr>
          <a:lstStyle/>
          <a:p>
            <a:r>
              <a:rPr lang="en-US" dirty="0"/>
              <a:t>We want to smooth out these 1/10 point masses  because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this is a sample and we believe that other values near the ones we observed are reasonable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we want to focus on general structure rather than individual observations</a:t>
            </a:r>
          </a:p>
          <a:p>
            <a:pPr marL="457200" indent="-457200">
              <a:buFont typeface="Wingdings" charset="2"/>
              <a:buChar char="Ø"/>
            </a:pPr>
            <a:endParaRPr lang="en-US" dirty="0"/>
          </a:p>
        </p:txBody>
      </p:sp>
      <p:pic>
        <p:nvPicPr>
          <p:cNvPr id="5" name="Content Placeholder 4" descr="histWshadedBi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1905053" y="5363459"/>
            <a:ext cx="633666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 values 3.1, 3.6, and 4.8 have their empirical mass (3/10) spread over the bin [3,5] </a:t>
            </a:r>
          </a:p>
        </p:txBody>
      </p:sp>
    </p:spTree>
    <p:extLst>
      <p:ext uri="{BB962C8B-B14F-4D97-AF65-F5344CB8AC3E}">
        <p14:creationId xmlns:p14="http://schemas.microsoft.com/office/powerpoint/2010/main" val="19144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Estimate: </a:t>
            </a:r>
            <a:br>
              <a:rPr lang="en-US" dirty="0"/>
            </a:br>
            <a:r>
              <a:rPr lang="en-US" dirty="0"/>
              <a:t>Alternative Smoother </a:t>
            </a:r>
          </a:p>
        </p:txBody>
      </p:sp>
      <p:pic>
        <p:nvPicPr>
          <p:cNvPr id="7" name="Content Placeholder 6" descr="epanechW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1093874" y="1974235"/>
            <a:ext cx="10515600" cy="4351339"/>
          </a:xfrm>
        </p:spPr>
      </p:pic>
      <p:sp>
        <p:nvSpPr>
          <p:cNvPr id="8" name="TextBox 7"/>
          <p:cNvSpPr txBox="1"/>
          <p:nvPr/>
        </p:nvSpPr>
        <p:spPr>
          <a:xfrm>
            <a:off x="8093097" y="893437"/>
            <a:ext cx="3526374" cy="35394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Consider one point </a:t>
            </a:r>
          </a:p>
          <a:p>
            <a:endParaRPr lang="en-US" sz="2800" dirty="0"/>
          </a:p>
          <a:p>
            <a:r>
              <a:rPr lang="en-US" sz="2800" dirty="0"/>
              <a:t>Smooth it’s empirical mass with a kernel function, </a:t>
            </a:r>
          </a:p>
          <a:p>
            <a:r>
              <a:rPr lang="en-US" sz="2800" dirty="0"/>
              <a:t>rather than a histogram bin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99722" y="2620935"/>
            <a:ext cx="2702203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Area under this curve is 1</a:t>
            </a:r>
          </a:p>
        </p:txBody>
      </p:sp>
    </p:spTree>
    <p:extLst>
      <p:ext uri="{BB962C8B-B14F-4D97-AF65-F5344CB8AC3E}">
        <p14:creationId xmlns:p14="http://schemas.microsoft.com/office/powerpoint/2010/main" val="418977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6F741E5-7C31-A94F-8E2E-868B4340D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79" y="1532324"/>
            <a:ext cx="5632450" cy="423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B6D83-CBD0-FD49-9CCE-AA7879E69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19" y="1425233"/>
            <a:ext cx="5450181" cy="417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Quantitative Variable          </a:t>
            </a:r>
            <a:r>
              <a:rPr lang="en-US" dirty="0" err="1"/>
              <a:t>Birthweight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1819" y="5997577"/>
            <a:ext cx="111600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would we describe the distribution of birth weight?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6323" y="1780540"/>
            <a:ext cx="20806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Histogram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56233" y="1965206"/>
            <a:ext cx="20806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Density Curve</a:t>
            </a:r>
          </a:p>
        </p:txBody>
      </p:sp>
    </p:spTree>
    <p:extLst>
      <p:ext uri="{BB962C8B-B14F-4D97-AF65-F5344CB8AC3E}">
        <p14:creationId xmlns:p14="http://schemas.microsoft.com/office/powerpoint/2010/main" val="33892547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pic>
        <p:nvPicPr>
          <p:cNvPr id="4" name="Content Placeholder 3" descr="pts3v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0197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pic>
        <p:nvPicPr>
          <p:cNvPr id="5" name="Picture 4" descr="pts3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768369" cy="43513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4220" y="2512855"/>
            <a:ext cx="320211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Place a kernel </a:t>
            </a:r>
          </a:p>
          <a:p>
            <a:r>
              <a:rPr lang="en-US" sz="2800" dirty="0"/>
              <a:t>on each observation</a:t>
            </a:r>
          </a:p>
        </p:txBody>
      </p:sp>
    </p:spTree>
    <p:extLst>
      <p:ext uri="{BB962C8B-B14F-4D97-AF65-F5344CB8AC3E}">
        <p14:creationId xmlns:p14="http://schemas.microsoft.com/office/powerpoint/2010/main" val="31602450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ts3v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552656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1577" y="2175106"/>
            <a:ext cx="3553397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 area under each of the</a:t>
            </a:r>
          </a:p>
          <a:p>
            <a:r>
              <a:rPr lang="en-US" sz="2800" dirty="0"/>
              <a:t>kernels is 1/3</a:t>
            </a:r>
          </a:p>
        </p:txBody>
      </p:sp>
    </p:spTree>
    <p:extLst>
      <p:ext uri="{BB962C8B-B14F-4D97-AF65-F5344CB8AC3E}">
        <p14:creationId xmlns:p14="http://schemas.microsoft.com/office/powerpoint/2010/main" val="5495186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ts3v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1" y="1825624"/>
            <a:ext cx="7448653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– 3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5344" y="634969"/>
            <a:ext cx="3864149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Sum the 3 kernels at each point to get the density curve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220049" y="2188616"/>
          <a:ext cx="3156593" cy="1467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Equation" r:id="rId4" imgW="1346200" imgH="457200" progId="Equation.3">
                  <p:embed/>
                </p:oleObj>
              </mc:Choice>
              <mc:Fallback>
                <p:oleObj name="Equation" r:id="rId4" imgW="134620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0049" y="2188616"/>
                        <a:ext cx="3156593" cy="1467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503310" y="1327466"/>
            <a:ext cx="233233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 err="1"/>
              <a:t>K</a:t>
            </a:r>
            <a:r>
              <a:rPr lang="en-US" sz="2800" baseline="-25000" dirty="0" err="1"/>
              <a:t>h</a:t>
            </a:r>
            <a:r>
              <a:rPr lang="en-US" sz="2800" dirty="0"/>
              <a:t> is the Kernel function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03310" y="3018718"/>
            <a:ext cx="2350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 refers to how peaked /spread the kernel is </a:t>
            </a:r>
          </a:p>
        </p:txBody>
      </p:sp>
    </p:spTree>
    <p:extLst>
      <p:ext uri="{BB962C8B-B14F-4D97-AF65-F5344CB8AC3E}">
        <p14:creationId xmlns:p14="http://schemas.microsoft.com/office/powerpoint/2010/main" val="55145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set of 10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4057" y="1430793"/>
            <a:ext cx="762021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0.7, 0.8, 0.9, 2.1, 2.2, 2.8, 2.9, 3.1, 3.6, 4.8</a:t>
            </a:r>
          </a:p>
        </p:txBody>
      </p:sp>
      <p:pic>
        <p:nvPicPr>
          <p:cNvPr id="8" name="Content Placeholder 4" descr="histWshadedBi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  <p:pic>
        <p:nvPicPr>
          <p:cNvPr id="11" name="Content Placeholder 10" descr="pts10kd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1789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7" name="Content Placeholder 6" descr="kdeSSv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8205734" y="320675"/>
            <a:ext cx="3148066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Now we want to smooth the y-values as a function of x</a:t>
            </a:r>
          </a:p>
        </p:txBody>
      </p:sp>
    </p:spTree>
    <p:extLst>
      <p:ext uri="{BB962C8B-B14F-4D97-AF65-F5344CB8AC3E}">
        <p14:creationId xmlns:p14="http://schemas.microsoft.com/office/powerpoint/2010/main" val="527016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kdeSSv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148066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an x-value</a:t>
            </a:r>
          </a:p>
          <a:p>
            <a:r>
              <a:rPr lang="en-US" sz="2800" dirty="0"/>
              <a:t>consider all of the x’s near it</a:t>
            </a:r>
          </a:p>
          <a:p>
            <a:r>
              <a:rPr lang="en-US" sz="2800" dirty="0"/>
              <a:t>Take an average of the y-values</a:t>
            </a:r>
          </a:p>
        </p:txBody>
      </p:sp>
    </p:spTree>
    <p:extLst>
      <p:ext uri="{BB962C8B-B14F-4D97-AF65-F5344CB8AC3E}">
        <p14:creationId xmlns:p14="http://schemas.microsoft.com/office/powerpoint/2010/main" val="12666888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deSSv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148066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an x-value</a:t>
            </a:r>
          </a:p>
          <a:p>
            <a:r>
              <a:rPr lang="en-US" sz="2800" dirty="0"/>
              <a:t>consider all of the x’s near it</a:t>
            </a:r>
          </a:p>
          <a:p>
            <a:r>
              <a:rPr lang="en-US" sz="2800" dirty="0"/>
              <a:t>Take an average of the y</a:t>
            </a:r>
            <a:r>
              <a:rPr lang="en-US" sz="2800"/>
              <a:t>-values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635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kdeSSv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5734" y="320675"/>
            <a:ext cx="3535336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Create bins for all x</a:t>
            </a:r>
          </a:p>
          <a:p>
            <a:r>
              <a:rPr lang="en-US" sz="2800" dirty="0"/>
              <a:t>Average y-values in each bin</a:t>
            </a:r>
          </a:p>
        </p:txBody>
      </p:sp>
    </p:spTree>
    <p:extLst>
      <p:ext uri="{BB962C8B-B14F-4D97-AF65-F5344CB8AC3E}">
        <p14:creationId xmlns:p14="http://schemas.microsoft.com/office/powerpoint/2010/main" val="35318677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4" name="Content Placeholder 3" descr="kdeSSv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8205734" y="320675"/>
            <a:ext cx="353533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These averages sketch out a curve </a:t>
            </a:r>
          </a:p>
        </p:txBody>
      </p:sp>
    </p:spTree>
    <p:extLst>
      <p:ext uri="{BB962C8B-B14F-4D97-AF65-F5344CB8AC3E}">
        <p14:creationId xmlns:p14="http://schemas.microsoft.com/office/powerpoint/2010/main" val="51269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Variable      Education level</a:t>
            </a:r>
          </a:p>
        </p:txBody>
      </p:sp>
      <p:pic>
        <p:nvPicPr>
          <p:cNvPr id="14" name="Content Placeholder 13" descr="plotQL1.2.pdf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0" b="-1950"/>
          <a:stretch/>
        </p:blipFill>
        <p:spPr>
          <a:xfrm>
            <a:off x="186268" y="1646238"/>
            <a:ext cx="5749054" cy="4479926"/>
          </a:xfrm>
        </p:spPr>
      </p:pic>
      <p:pic>
        <p:nvPicPr>
          <p:cNvPr id="18" name="Content Placeholder 17" descr="plotQL1.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5935322" y="1480735"/>
            <a:ext cx="5784660" cy="4857770"/>
          </a:xfrm>
        </p:spPr>
      </p:pic>
      <p:sp>
        <p:nvSpPr>
          <p:cNvPr id="19" name="TextBox 18"/>
          <p:cNvSpPr txBox="1"/>
          <p:nvPr/>
        </p:nvSpPr>
        <p:spPr>
          <a:xfrm>
            <a:off x="8415867" y="1825625"/>
            <a:ext cx="3776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Bar Width – has no meaning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838" y="6176964"/>
            <a:ext cx="1057912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Why do we not reorder the bars according from shortest to tallest?</a:t>
            </a:r>
          </a:p>
        </p:txBody>
      </p:sp>
    </p:spTree>
    <p:extLst>
      <p:ext uri="{BB962C8B-B14F-4D97-AF65-F5344CB8AC3E}">
        <p14:creationId xmlns:p14="http://schemas.microsoft.com/office/powerpoint/2010/main" val="6833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4" name="Content Placeholder 3" descr="kdeSSv6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393306"/>
            <a:ext cx="5181600" cy="4351339"/>
          </a:xfrm>
        </p:spPr>
        <p:txBody>
          <a:bodyPr/>
          <a:lstStyle/>
          <a:p>
            <a:r>
              <a:rPr lang="en-US" dirty="0"/>
              <a:t>Rather than a simple average in fixed bins</a:t>
            </a:r>
          </a:p>
          <a:p>
            <a:r>
              <a:rPr lang="en-US" dirty="0"/>
              <a:t>We use kernels positioned on the x</a:t>
            </a:r>
            <a:r>
              <a:rPr lang="en-US" baseline="-25000" dirty="0"/>
              <a:t>i</a:t>
            </a:r>
            <a:r>
              <a:rPr lang="en-US" dirty="0"/>
              <a:t> to determine the weights to place on the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in the average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36998" y="4250053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Equation" r:id="rId4" imgW="1409700" imgH="495300" progId="Equation.3">
                  <p:embed/>
                </p:oleObj>
              </mc:Choice>
              <mc:Fallback>
                <p:oleObj name="Equation" r:id="rId4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6998" y="4250053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49806" y="6067810"/>
            <a:ext cx="312104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denominator ensures the weights sum to 1</a:t>
            </a:r>
          </a:p>
        </p:txBody>
      </p:sp>
    </p:spTree>
    <p:extLst>
      <p:ext uri="{BB962C8B-B14F-4D97-AF65-F5344CB8AC3E}">
        <p14:creationId xmlns:p14="http://schemas.microsoft.com/office/powerpoint/2010/main" val="439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393306"/>
            <a:ext cx="5181600" cy="4351339"/>
          </a:xfrm>
        </p:spPr>
        <p:txBody>
          <a:bodyPr/>
          <a:lstStyle/>
          <a:p>
            <a:r>
              <a:rPr lang="en-US" dirty="0"/>
              <a:t>Rather than a simple average</a:t>
            </a:r>
          </a:p>
          <a:p>
            <a:r>
              <a:rPr lang="en-US" dirty="0"/>
              <a:t>We use kernels positioned on the x</a:t>
            </a:r>
            <a:r>
              <a:rPr lang="en-US" baseline="-25000" dirty="0"/>
              <a:t>i</a:t>
            </a:r>
            <a:r>
              <a:rPr lang="en-US" dirty="0"/>
              <a:t> to determine the weights to place on the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in the average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928817" y="4263564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Equation" r:id="rId3" imgW="1409700" imgH="495300" progId="Equation.3">
                  <p:embed/>
                </p:oleObj>
              </mc:Choice>
              <mc:Fallback>
                <p:oleObj name="Equation" r:id="rId3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8817" y="4263564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49806" y="6067810"/>
            <a:ext cx="312104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denominator ensures the weights sum to 1</a:t>
            </a:r>
          </a:p>
        </p:txBody>
      </p:sp>
      <p:pic>
        <p:nvPicPr>
          <p:cNvPr id="8" name="Content Placeholder 7" descr="kdeSSv7.png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92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Scatter plots</a:t>
            </a:r>
          </a:p>
        </p:txBody>
      </p:sp>
      <p:pic>
        <p:nvPicPr>
          <p:cNvPr id="10" name="Content Placeholder 9" descr="kdeSSv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9" r="-17739"/>
          <a:stretch>
            <a:fillRect/>
          </a:stretch>
        </p:blipFill>
        <p:spPr>
          <a:xfrm>
            <a:off x="-1107903" y="1825625"/>
            <a:ext cx="10515600" cy="4351339"/>
          </a:xfr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807033" y="320675"/>
          <a:ext cx="330676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Equation" r:id="rId4" imgW="1409700" imgH="495300" progId="Equation.3">
                  <p:embed/>
                </p:oleObj>
              </mc:Choice>
              <mc:Fallback>
                <p:oleObj name="Equation" r:id="rId4" imgW="1409700" imgH="495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07033" y="320675"/>
                        <a:ext cx="3306762" cy="159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903942" y="2142057"/>
            <a:ext cx="3891171" cy="42575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each x, we find g(x) by a weighted average of the 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endParaRPr lang="en-US" sz="2800" baseline="-25000" dirty="0"/>
          </a:p>
          <a:p>
            <a:endParaRPr lang="en-US" sz="2800" baseline="-25000" dirty="0"/>
          </a:p>
          <a:p>
            <a:r>
              <a:rPr lang="en-US" sz="2800" dirty="0"/>
              <a:t>The 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r>
              <a:rPr lang="en-US" sz="2800" dirty="0"/>
              <a:t> are weighted according to the kernel function.</a:t>
            </a:r>
          </a:p>
          <a:p>
            <a:r>
              <a:rPr lang="en-US" sz="2800" dirty="0"/>
              <a:t>So x</a:t>
            </a:r>
            <a:r>
              <a:rPr lang="en-US" sz="2800" baseline="-25000" dirty="0"/>
              <a:t>i</a:t>
            </a:r>
            <a:r>
              <a:rPr lang="en-US" sz="2800" dirty="0"/>
              <a:t> far from x do not contribute much to g(x)</a:t>
            </a:r>
          </a:p>
        </p:txBody>
      </p:sp>
    </p:spTree>
    <p:extLst>
      <p:ext uri="{BB962C8B-B14F-4D97-AF65-F5344CB8AC3E}">
        <p14:creationId xmlns:p14="http://schemas.microsoft.com/office/powerpoint/2010/main" val="35314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Smoothing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552450" y="1744565"/>
            <a:ext cx="10538590" cy="4497041"/>
          </a:xfrm>
        </p:spPr>
        <p:txBody>
          <a:bodyPr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dirty="0"/>
              <a:t>Moving window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Smooth/Average y values in the window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Many different approaches for doing this: </a:t>
            </a:r>
          </a:p>
          <a:p>
            <a:pPr marL="1142983" lvl="1" indent="-457200"/>
            <a:r>
              <a:rPr lang="en-US" dirty="0"/>
              <a:t>kernel methods (what we just showed),</a:t>
            </a:r>
          </a:p>
          <a:p>
            <a:pPr marL="1142983" lvl="1" indent="-457200"/>
            <a:r>
              <a:rPr lang="en-US" dirty="0"/>
              <a:t>cubic splines, thin plate splines,</a:t>
            </a:r>
          </a:p>
          <a:p>
            <a:pPr marL="1142983" lvl="1" indent="-457200"/>
            <a:r>
              <a:rPr lang="en-US" dirty="0"/>
              <a:t>Locally weighted smooth scatterplot (</a:t>
            </a:r>
            <a:r>
              <a:rPr lang="en-US" dirty="0" err="1"/>
              <a:t>lowess</a:t>
            </a:r>
            <a:r>
              <a:rPr lang="en-US" dirty="0"/>
              <a:t>)</a:t>
            </a:r>
          </a:p>
          <a:p>
            <a:r>
              <a:rPr lang="en-US" dirty="0"/>
              <a:t>Allows us to see shape of the relationship between y and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78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6172200" y="1134838"/>
            <a:ext cx="5920156" cy="537190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10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17" b="-7117"/>
          <a:stretch>
            <a:fillRect/>
          </a:stretch>
        </p:blipFill>
        <p:spPr>
          <a:xfrm>
            <a:off x="351286" y="1646238"/>
            <a:ext cx="5820914" cy="4712893"/>
          </a:xfrm>
        </p:spPr>
      </p:pic>
    </p:spTree>
    <p:extLst>
      <p:ext uri="{BB962C8B-B14F-4D97-AF65-F5344CB8AC3E}">
        <p14:creationId xmlns:p14="http://schemas.microsoft.com/office/powerpoint/2010/main" val="44963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0" y="712740"/>
            <a:ext cx="7082529" cy="594767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606885" y="1646236"/>
            <a:ext cx="4985563" cy="4352191"/>
          </a:xfrm>
        </p:spPr>
        <p:txBody>
          <a:bodyPr>
            <a:normAutofit/>
          </a:bodyPr>
          <a:lstStyle/>
          <a:p>
            <a:pPr marL="91440"/>
            <a:r>
              <a:rPr lang="en-US" dirty="0"/>
              <a:t>Local Smoothing helps us see the typical run time for each age</a:t>
            </a:r>
          </a:p>
          <a:p>
            <a:pPr marL="91440"/>
            <a:r>
              <a:rPr lang="en-US" dirty="0"/>
              <a:t>We have controlled  for year by making separate smooth curves for runners in each yearly race</a:t>
            </a:r>
          </a:p>
          <a:p>
            <a:pPr marL="91440"/>
            <a:r>
              <a:rPr lang="en-US" dirty="0"/>
              <a:t>Notice anything unusual?</a:t>
            </a:r>
          </a:p>
        </p:txBody>
      </p:sp>
    </p:spTree>
    <p:extLst>
      <p:ext uri="{BB962C8B-B14F-4D97-AF65-F5344CB8AC3E}">
        <p14:creationId xmlns:p14="http://schemas.microsoft.com/office/powerpoint/2010/main" val="10475623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0" y="712740"/>
            <a:ext cx="7082529" cy="594767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Blossom Run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Smoothing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606885" y="712739"/>
            <a:ext cx="5296317" cy="56504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are the data generated? </a:t>
            </a:r>
          </a:p>
          <a:p>
            <a:r>
              <a:rPr lang="en-US" dirty="0"/>
              <a:t>All runners in each annual CB run from 1999 to 2012</a:t>
            </a:r>
          </a:p>
          <a:p>
            <a:r>
              <a:rPr lang="en-US" dirty="0"/>
              <a:t>Snapshots in time – one for each year – Runners in 1999 may be quite different than runners in 2012 </a:t>
            </a:r>
          </a:p>
          <a:p>
            <a:r>
              <a:rPr lang="en-US" dirty="0"/>
              <a:t>If we control for year and only examine the relationship between time and age for 2012, we still have a problem.  These are not longitudinal data where we follow the same people in time as they age.</a:t>
            </a:r>
          </a:p>
        </p:txBody>
      </p:sp>
    </p:spTree>
    <p:extLst>
      <p:ext uri="{BB962C8B-B14F-4D97-AF65-F5344CB8AC3E}">
        <p14:creationId xmlns:p14="http://schemas.microsoft.com/office/powerpoint/2010/main" val="15633348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 (variables)</a:t>
            </a:r>
            <a:br>
              <a:rPr lang="en-US" dirty="0"/>
            </a:br>
            <a:r>
              <a:rPr lang="en-US" dirty="0"/>
              <a:t>Dimension Reduction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5888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a large number of features, there is often multi-</a:t>
            </a:r>
            <a:r>
              <a:rPr lang="en-US" dirty="0" err="1"/>
              <a:t>collinearity</a:t>
            </a:r>
            <a:endParaRPr lang="en-US" dirty="0"/>
          </a:p>
          <a:p>
            <a:pPr lvl="1"/>
            <a:r>
              <a:rPr lang="en-US" dirty="0"/>
              <a:t>Design doesn’t fill the space</a:t>
            </a:r>
          </a:p>
          <a:p>
            <a:pPr lvl="1"/>
            <a:r>
              <a:rPr lang="en-US" dirty="0"/>
              <a:t>One (or more) variable(s) highly correlated with a combination of other variables </a:t>
            </a:r>
          </a:p>
          <a:p>
            <a:r>
              <a:rPr lang="en-US" dirty="0"/>
              <a:t>Some times we have more features than observations </a:t>
            </a:r>
          </a:p>
          <a:p>
            <a:pPr lvl="1"/>
            <a:r>
              <a:rPr lang="en-US" dirty="0"/>
              <a:t>Design is over-determined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0006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few new features that are functions (combinations) of original features and that preserve as much information as possible</a:t>
            </a:r>
          </a:p>
          <a:p>
            <a:pPr lvl="1"/>
            <a:r>
              <a:rPr lang="en-US" dirty="0"/>
              <a:t>Eliminate dimensions</a:t>
            </a:r>
          </a:p>
          <a:p>
            <a:pPr lvl="1"/>
            <a:r>
              <a:rPr lang="en-US" dirty="0"/>
              <a:t>Bring out strong patterns</a:t>
            </a:r>
          </a:p>
          <a:p>
            <a:r>
              <a:rPr lang="en-US" dirty="0"/>
              <a:t>Analyze the new features</a:t>
            </a:r>
          </a:p>
          <a:p>
            <a:pPr lvl="1"/>
            <a:r>
              <a:rPr lang="en-US" dirty="0"/>
              <a:t>Cluster observations</a:t>
            </a:r>
          </a:p>
          <a:p>
            <a:pPr lvl="1"/>
            <a:r>
              <a:rPr lang="en-US" dirty="0"/>
              <a:t>Fit models with new features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197038860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Scale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Conditioning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Transformation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Dimension</a:t>
                      </a:r>
                      <a:r>
                        <a:rPr lang="en-US" sz="1200" b="0" i="0" baseline="0" dirty="0">
                          <a:latin typeface="Helvetica Neue Regular" charset="0"/>
                        </a:rPr>
                        <a:t> Reduction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Helvetica Neue Regular" charset="0"/>
                        </a:rPr>
                        <a:t>Philosophy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055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Custom 1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48634</TotalTime>
  <Words>3782</Words>
  <Application>Microsoft Macintosh PowerPoint</Application>
  <PresentationFormat>Widescreen</PresentationFormat>
  <Paragraphs>947</Paragraphs>
  <Slides>118</Slides>
  <Notes>23</Notes>
  <HiddenSlides>38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31" baseType="lpstr">
      <vt:lpstr>Arial</vt:lpstr>
      <vt:lpstr>Calibri</vt:lpstr>
      <vt:lpstr>Century Gothic</vt:lpstr>
      <vt:lpstr>Courier New</vt:lpstr>
      <vt:lpstr>Helvetica Neue</vt:lpstr>
      <vt:lpstr>Helvetica Neue Light</vt:lpstr>
      <vt:lpstr>Helvetica Neue Regular</vt:lpstr>
      <vt:lpstr>Monaco</vt:lpstr>
      <vt:lpstr>Times</vt:lpstr>
      <vt:lpstr>Wingdings</vt:lpstr>
      <vt:lpstr>1_Office Theme</vt:lpstr>
      <vt:lpstr>Custom Theme</vt:lpstr>
      <vt:lpstr>Equation</vt:lpstr>
      <vt:lpstr>DS100 Lecture 6: Visualization</vt:lpstr>
      <vt:lpstr>Why is Graphics a topic in this course?</vt:lpstr>
      <vt:lpstr>Goals of this lecture</vt:lpstr>
      <vt:lpstr>Good Starting Place –  Know your data type</vt:lpstr>
      <vt:lpstr>Review of Plot Types</vt:lpstr>
      <vt:lpstr>Kaiser Study</vt:lpstr>
      <vt:lpstr>Information collected on mother’s and their babies</vt:lpstr>
      <vt:lpstr>Quantitative Variable          Birthweight</vt:lpstr>
      <vt:lpstr>Qualitative Variable      Education level</vt:lpstr>
      <vt:lpstr>Dotchart/Stripchart      Education Level</vt:lpstr>
      <vt:lpstr>Discrete Quantitative          # of Siblings</vt:lpstr>
      <vt:lpstr>Plotting Pairs of Quantitative Variables</vt:lpstr>
      <vt:lpstr>Pairs of Quantitative Variables</vt:lpstr>
      <vt:lpstr>Pairs of Qualitative Variables </vt:lpstr>
      <vt:lpstr>Interaction/Factor Plot</vt:lpstr>
      <vt:lpstr>Mix Quantitative &amp; Qualitative </vt:lpstr>
      <vt:lpstr>Mix of Qualitative and Quantitative</vt:lpstr>
      <vt:lpstr>Examples of Plots that  Need Improvement</vt:lpstr>
      <vt:lpstr>2015 Congressional Hearing: Planned Parenthood </vt:lpstr>
      <vt:lpstr>Planned Parenthood Procedures</vt:lpstr>
      <vt:lpstr>Earnings</vt:lpstr>
      <vt:lpstr>Earnings</vt:lpstr>
      <vt:lpstr>Cherry Blossom Run</vt:lpstr>
      <vt:lpstr>Cherry Blossom Run</vt:lpstr>
      <vt:lpstr>PowerPoint Presentation</vt:lpstr>
      <vt:lpstr>Techniques</vt:lpstr>
      <vt:lpstr>Planned Parenthood Procedures</vt:lpstr>
      <vt:lpstr>Scale</vt:lpstr>
      <vt:lpstr>Planned Parenthood Procedures</vt:lpstr>
      <vt:lpstr>Planned Parenthood Procedures</vt:lpstr>
      <vt:lpstr>Choosing the Scale</vt:lpstr>
      <vt:lpstr>Earnings</vt:lpstr>
      <vt:lpstr>Conditioning</vt:lpstr>
      <vt:lpstr>Earnings</vt:lpstr>
      <vt:lpstr>Conditioning –  Distributions &amp; Relationships in subgroups</vt:lpstr>
      <vt:lpstr>Perception - Color</vt:lpstr>
      <vt:lpstr>Color Guidelines</vt:lpstr>
      <vt:lpstr>Colorfulness</vt:lpstr>
      <vt:lpstr>Luminance</vt:lpstr>
      <vt:lpstr>Matplotlib’s virdis: https://bids.github.io/colormap </vt:lpstr>
      <vt:lpstr>Data Type and Color</vt:lpstr>
      <vt:lpstr>Colormaps</vt:lpstr>
      <vt:lpstr>Perception - Length</vt:lpstr>
      <vt:lpstr>Bar plot, Pie chart, Dot chart</vt:lpstr>
      <vt:lpstr>PowerPoint Presentation</vt:lpstr>
      <vt:lpstr>Which of these plots is easiest to read?</vt:lpstr>
      <vt:lpstr>Stacking and Jiggling</vt:lpstr>
      <vt:lpstr>CO2 Emissions from Fuel Consumption</vt:lpstr>
      <vt:lpstr>CO2 Emissions</vt:lpstr>
      <vt:lpstr>Transformations</vt:lpstr>
      <vt:lpstr>Why Transform Variables?</vt:lpstr>
      <vt:lpstr>Log transformation</vt:lpstr>
      <vt:lpstr>Basic Functional Relations</vt:lpstr>
      <vt:lpstr>PowerPoint Presentation</vt:lpstr>
      <vt:lpstr>Log transformation</vt:lpstr>
      <vt:lpstr>Inverse transformation</vt:lpstr>
      <vt:lpstr>Power Transformation</vt:lpstr>
      <vt:lpstr>Logs and complex relations Kepler’s third law (1619)</vt:lpstr>
      <vt:lpstr>Logs and complex relations Kepler’s third law</vt:lpstr>
      <vt:lpstr>Logs and complex relations</vt:lpstr>
      <vt:lpstr>Why Straighten Relationships?</vt:lpstr>
      <vt:lpstr>Straighten Relationships with Transformations</vt:lpstr>
      <vt:lpstr>Straighten Relationships with Transformations</vt:lpstr>
      <vt:lpstr>Power transformations</vt:lpstr>
      <vt:lpstr>World Bank Country Statistics</vt:lpstr>
      <vt:lpstr>Healthcare Costs &amp; Life Expectancy</vt:lpstr>
      <vt:lpstr>Healthcare Costs</vt:lpstr>
      <vt:lpstr>Life Expectancy</vt:lpstr>
      <vt:lpstr>Healthcare Costs &amp; Life Expectancy</vt:lpstr>
      <vt:lpstr>Add Context</vt:lpstr>
      <vt:lpstr>Add Context</vt:lpstr>
      <vt:lpstr>Large n (records) Smoothing</vt:lpstr>
      <vt:lpstr>Cherry Blossom Run</vt:lpstr>
      <vt:lpstr>Smoothing Detour</vt:lpstr>
      <vt:lpstr>PowerPoint Presentation</vt:lpstr>
      <vt:lpstr>A Small Dataset</vt:lpstr>
      <vt:lpstr>We smooth these 1/10 point masses</vt:lpstr>
      <vt:lpstr>A histogram smooths</vt:lpstr>
      <vt:lpstr>Kernel Density Estimate:  Alternative Smoother </vt:lpstr>
      <vt:lpstr>KDE – 3 points</vt:lpstr>
      <vt:lpstr>KDE – 3 points</vt:lpstr>
      <vt:lpstr>KDE – 3 points</vt:lpstr>
      <vt:lpstr>KDE – 3 points</vt:lpstr>
      <vt:lpstr>Back to our set of 10 values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Smoothing Scatter plots</vt:lpstr>
      <vt:lpstr>Local Smoothing</vt:lpstr>
      <vt:lpstr>Cherry Blossom Run</vt:lpstr>
      <vt:lpstr>Cherry Blossom Run</vt:lpstr>
      <vt:lpstr>Cherry Blossom Run</vt:lpstr>
      <vt:lpstr>Large p (variables) Dimension Reduction </vt:lpstr>
      <vt:lpstr>Challenge</vt:lpstr>
      <vt:lpstr>Goal</vt:lpstr>
      <vt:lpstr>2D Simple Example</vt:lpstr>
      <vt:lpstr>3D Simple Example</vt:lpstr>
      <vt:lpstr>Simple Example - Eating in the UK</vt:lpstr>
      <vt:lpstr>Simple Example - Eating in the UK</vt:lpstr>
      <vt:lpstr>Applications</vt:lpstr>
      <vt:lpstr>Philosophy</vt:lpstr>
      <vt:lpstr>Reveal the Data</vt:lpstr>
      <vt:lpstr>Avoid over-plotting</vt:lpstr>
      <vt:lpstr>Facilitate Comparisons</vt:lpstr>
      <vt:lpstr>Comparison: area vs length</vt:lpstr>
      <vt:lpstr>Make a plot information rich</vt:lpstr>
      <vt:lpstr>Captions</vt:lpstr>
      <vt:lpstr>Iterate – Example Voter Registration</vt:lpstr>
      <vt:lpstr>Voter Registration Trends</vt:lpstr>
      <vt:lpstr>Voter Registration Trends</vt:lpstr>
      <vt:lpstr>Good Plot Making Practice </vt:lpstr>
      <vt:lpstr>PowerPoint Presentation</vt:lpstr>
      <vt:lpstr>Univariate Displays</vt:lpstr>
      <vt:lpstr>Bivariate Displays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925</cp:revision>
  <cp:lastPrinted>2016-11-23T06:30:54Z</cp:lastPrinted>
  <dcterms:created xsi:type="dcterms:W3CDTF">2016-06-11T00:34:45Z</dcterms:created>
  <dcterms:modified xsi:type="dcterms:W3CDTF">2018-09-12T16:57:47Z</dcterms:modified>
</cp:coreProperties>
</file>